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67" r:id="rId7"/>
    <p:sldId id="268" r:id="rId8"/>
    <p:sldId id="270" r:id="rId9"/>
    <p:sldId id="259" r:id="rId10"/>
    <p:sldId id="260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643966" cy="6572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Транснациональная организованная преступность. Отмывание денег, розыск финансов и изъятие незаконной прибыли</a:t>
            </a:r>
            <a:br>
              <a:rPr lang="ru-RU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de-DE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Grenzüberschreitende organisierte Kriminalität. Geldwäsche, Durchsuchung und Beschlagnahme von illegalen finanziellen Gewinne</a:t>
            </a:r>
            <a:endParaRPr lang="ru-RU" sz="4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85852" y="3571876"/>
            <a:ext cx="6786610" cy="714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зуренко П.Н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53" t="34174" r="30379"/>
          <a:stretch>
            <a:fillRect/>
          </a:stretch>
        </p:blipFill>
        <p:spPr>
          <a:xfrm>
            <a:off x="5929322" y="3643314"/>
            <a:ext cx="3071802" cy="30342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2571768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ru-RU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«Оборот гражданского оружия как транснациональная проблема»</a:t>
            </a:r>
            <a: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de-DE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DER UMSATZ DER ZIVILEN WAFFEN ALS TRANSNATIONALES PROBLEM</a:t>
            </a:r>
            <a:r>
              <a:rPr lang="ru-RU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00438"/>
            <a:ext cx="6000760" cy="33575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Павел Николаевич </a:t>
            </a:r>
            <a:r>
              <a:rPr lang="ru-RU" sz="2800" dirty="0" err="1" smtClean="0"/>
              <a:t>Мазуренко</a:t>
            </a:r>
            <a:r>
              <a:rPr lang="ru-RU" dirty="0" smtClean="0"/>
              <a:t>,</a:t>
            </a:r>
          </a:p>
          <a:p>
            <a:pPr algn="ctr">
              <a:buNone/>
            </a:pPr>
            <a:r>
              <a:rPr lang="ru-RU" sz="2400" dirty="0" smtClean="0"/>
              <a:t> кандидат юридических наук, доцент  кафедры криминалистики, полковник полиции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de-DE" sz="2400" dirty="0" err="1" smtClean="0"/>
              <a:t>PhD</a:t>
            </a:r>
            <a:r>
              <a:rPr lang="de-DE" sz="2400" dirty="0" smtClean="0"/>
              <a:t>, </a:t>
            </a:r>
            <a:r>
              <a:rPr lang="de-DE" sz="2400" dirty="0" err="1" smtClean="0"/>
              <a:t>Associate</a:t>
            </a:r>
            <a:r>
              <a:rPr lang="de-DE" sz="2400" dirty="0" smtClean="0"/>
              <a:t> Professor für Kriminologie, Polizei-Oberst</a:t>
            </a:r>
            <a:endParaRPr lang="ru-RU" sz="2400" dirty="0" smtClean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85852" y="1500174"/>
            <a:ext cx="642942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14348" y="5286388"/>
            <a:ext cx="4857784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257176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«Проблемные вопросы обеспечения гражданского иска и возможной конфискации имущества </a:t>
            </a:r>
            <a:b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ходе судебного следствия»</a:t>
            </a:r>
            <a: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 PROBLEMATISCHEN FRAGEN SOFTWARE ZIVILKLAGE UND MÖGLICHEN AUSSCHLUSS</a:t>
            </a:r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IM LAUFE DER GERICHTLICHEN UNTERSUCHUNG</a:t>
            </a:r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57562"/>
            <a:ext cx="6286544" cy="2928959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000" dirty="0" err="1" smtClean="0"/>
              <a:t>Хайдаров</a:t>
            </a:r>
            <a:r>
              <a:rPr lang="ru-RU" sz="3000" dirty="0" smtClean="0"/>
              <a:t> Альберт </a:t>
            </a:r>
            <a:r>
              <a:rPr lang="ru-RU" sz="3000" dirty="0" err="1" smtClean="0"/>
              <a:t>Анварович</a:t>
            </a:r>
            <a:r>
              <a:rPr lang="ru-RU" sz="4000" dirty="0" smtClean="0"/>
              <a:t>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000" dirty="0" smtClean="0"/>
              <a:t> </a:t>
            </a:r>
            <a:r>
              <a:rPr lang="ru-RU" sz="2400" dirty="0" smtClean="0"/>
              <a:t>кандидат юридических наук, старший преподаватель кафедры уголовного процесса, майор полиции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de-DE" sz="2400" dirty="0" err="1" smtClean="0"/>
              <a:t>PhD</a:t>
            </a:r>
            <a:r>
              <a:rPr lang="de-DE" sz="2400" dirty="0" smtClean="0"/>
              <a:t>, Senior </a:t>
            </a:r>
            <a:r>
              <a:rPr lang="de-DE" sz="2400" dirty="0" err="1" smtClean="0"/>
              <a:t>Lecturer</a:t>
            </a:r>
            <a:r>
              <a:rPr lang="de-DE" sz="2400" dirty="0" smtClean="0"/>
              <a:t> im Strafverfahren, Polizei-Major</a:t>
            </a: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6" name="Рисунок 5" descr="Хайдаров А.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81" t="30159" r="29822"/>
          <a:stretch>
            <a:fillRect/>
          </a:stretch>
        </p:blipFill>
        <p:spPr>
          <a:xfrm>
            <a:off x="6357918" y="3500438"/>
            <a:ext cx="2786082" cy="314324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285852" y="1571612"/>
            <a:ext cx="65722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4282" y="5214950"/>
            <a:ext cx="5929354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257176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вопросу о допустимости доказательств в рамках международного сотрудничества в сфере уголовного судопроизводства</a:t>
            </a:r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de-DE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Auf die Frage nach der Zulässigkeit von Beweismitteln im Rahmen der internationalen Zusammenarbeit in Strafsachen</a:t>
            </a: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57562"/>
            <a:ext cx="6286544" cy="35004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err="1" smtClean="0"/>
              <a:t>Марданов</a:t>
            </a:r>
            <a:r>
              <a:rPr lang="ru-RU" dirty="0" smtClean="0"/>
              <a:t> </a:t>
            </a:r>
            <a:r>
              <a:rPr lang="ru-RU" dirty="0" err="1" smtClean="0"/>
              <a:t>Дамир</a:t>
            </a:r>
            <a:r>
              <a:rPr lang="ru-RU" dirty="0" smtClean="0"/>
              <a:t> Рустамович</a:t>
            </a:r>
            <a:r>
              <a:rPr lang="ru-RU" sz="4000" dirty="0" smtClean="0"/>
              <a:t>,</a:t>
            </a:r>
          </a:p>
          <a:p>
            <a:pPr algn="ctr">
              <a:buNone/>
            </a:pPr>
            <a:r>
              <a:rPr lang="ru-RU" sz="2400" dirty="0" smtClean="0"/>
              <a:t>кандидат педагогических наук, доцент, начальник кафедры уголовного процесса, полковник полиции</a:t>
            </a:r>
            <a:r>
              <a:rPr lang="ru-RU" sz="2400" b="1" dirty="0" smtClean="0"/>
              <a:t> 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de-DE" sz="2400" dirty="0" err="1" smtClean="0"/>
              <a:t>Ph.D</a:t>
            </a:r>
            <a:r>
              <a:rPr lang="de-DE" sz="2400" dirty="0" smtClean="0"/>
              <a:t>., </a:t>
            </a:r>
            <a:r>
              <a:rPr lang="de-DE" sz="2400" dirty="0" err="1" smtClean="0"/>
              <a:t>Associate</a:t>
            </a:r>
            <a:r>
              <a:rPr lang="de-DE" sz="2400" dirty="0" smtClean="0"/>
              <a:t> Professor, Leiter der Strafprozessordnung, Polizei-Oberst</a:t>
            </a:r>
            <a:endParaRPr lang="ru-RU" sz="2400" dirty="0"/>
          </a:p>
        </p:txBody>
      </p:sp>
      <p:pic>
        <p:nvPicPr>
          <p:cNvPr id="5" name="Рисунок 4" descr="Марданов Д.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43" t="30078" r="19238"/>
          <a:stretch>
            <a:fillRect/>
          </a:stretch>
        </p:blipFill>
        <p:spPr>
          <a:xfrm>
            <a:off x="6072198" y="3571876"/>
            <a:ext cx="2883077" cy="307183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00100" y="1500174"/>
            <a:ext cx="71438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00034" y="5214950"/>
            <a:ext cx="550072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лагин А.Е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72" t="23810" r="21428"/>
          <a:stretch>
            <a:fillRect/>
          </a:stretch>
        </p:blipFill>
        <p:spPr>
          <a:xfrm>
            <a:off x="6096723" y="3714752"/>
            <a:ext cx="3047277" cy="2786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279717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«Транснациональная преступность как угроза общественной безопасности»</a:t>
            </a:r>
            <a:b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de-DE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Grenzüberschreitenden Kriminalität als </a:t>
            </a:r>
            <a:r>
              <a:rPr lang="de-DE" sz="40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Bedrohunder</a:t>
            </a:r>
            <a:r>
              <a:rPr lang="ru-RU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Sozial</a:t>
            </a:r>
            <a:r>
              <a:rPr lang="de-DE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Sicherheit</a:t>
            </a:r>
            <a:r>
              <a:rPr lang="ru-RU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876"/>
            <a:ext cx="6143636" cy="30718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000" dirty="0" err="1" smtClean="0"/>
              <a:t>Шалагин</a:t>
            </a:r>
            <a:r>
              <a:rPr lang="ru-RU" sz="3000" dirty="0" smtClean="0"/>
              <a:t> Антон Евгеньевич</a:t>
            </a:r>
            <a:r>
              <a:rPr lang="ru-RU" dirty="0" smtClean="0"/>
              <a:t>, </a:t>
            </a:r>
          </a:p>
          <a:p>
            <a:pPr algn="ctr">
              <a:buNone/>
            </a:pPr>
            <a:r>
              <a:rPr lang="ru-RU" sz="2600" dirty="0" smtClean="0"/>
              <a:t>кандидат юридических наук, доцент, начальник  кафедры криминологии и уголовно-исполнительного права, подполковник полиции</a:t>
            </a:r>
          </a:p>
          <a:p>
            <a:pPr algn="ctr">
              <a:buNone/>
            </a:pPr>
            <a:endParaRPr lang="ru-RU" sz="2600" dirty="0" smtClean="0"/>
          </a:p>
          <a:p>
            <a:pPr algn="ctr">
              <a:buNone/>
            </a:pPr>
            <a:r>
              <a:rPr lang="de-DE" sz="2600" dirty="0" err="1" smtClean="0"/>
              <a:t>PhD</a:t>
            </a:r>
            <a:r>
              <a:rPr lang="de-DE" sz="2600" dirty="0" smtClean="0"/>
              <a:t>, </a:t>
            </a:r>
            <a:r>
              <a:rPr lang="de-DE" sz="2600" dirty="0" err="1" smtClean="0"/>
              <a:t>Associate</a:t>
            </a:r>
            <a:r>
              <a:rPr lang="de-DE" sz="2600" dirty="0" smtClean="0"/>
              <a:t> Professor, Leiter der Abteilung für Kriminologie und Strafrecht, Polizei Oberstleutnant</a:t>
            </a:r>
            <a:endParaRPr lang="ru-RU" sz="2600" dirty="0" smtClean="0"/>
          </a:p>
          <a:p>
            <a:pPr algn="ctr">
              <a:buNone/>
            </a:pPr>
            <a:endParaRPr lang="ru-RU" sz="2600" dirty="0" smtClean="0"/>
          </a:p>
          <a:p>
            <a:pPr algn="ctr">
              <a:buNone/>
            </a:pPr>
            <a:endParaRPr lang="ru-RU" sz="2600" dirty="0" smtClean="0"/>
          </a:p>
          <a:p>
            <a:pPr algn="ctr">
              <a:buNone/>
            </a:pPr>
            <a:endParaRPr lang="ru-RU" sz="2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42910" y="1785926"/>
            <a:ext cx="7929618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0034" y="5214950"/>
            <a:ext cx="535785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30829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«Организация работы МВД РТ по противодействию организованной преступности»</a:t>
            </a:r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de-DE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ORGANISATION DES MINISTERIUMS FÜR INNERE ANGELEGENHEITEN ÜBER DER WIDERSTAND DER</a:t>
            </a:r>
            <a:br>
              <a:rPr lang="de-DE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ORGANISIERTEN KRIMINALITÄT</a:t>
            </a:r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876"/>
            <a:ext cx="5715008" cy="32861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dirty="0" smtClean="0"/>
              <a:t>Фаттахов </a:t>
            </a:r>
            <a:r>
              <a:rPr lang="ru-RU" sz="3600" dirty="0" err="1" smtClean="0"/>
              <a:t>Зуфар</a:t>
            </a:r>
            <a:r>
              <a:rPr lang="ru-RU" sz="3600" dirty="0" smtClean="0"/>
              <a:t> </a:t>
            </a:r>
            <a:r>
              <a:rPr lang="ru-RU" sz="3600" dirty="0" err="1" smtClean="0"/>
              <a:t>Нурисламович</a:t>
            </a:r>
            <a:r>
              <a:rPr lang="ru-RU" sz="3600" dirty="0" smtClean="0"/>
              <a:t>,</a:t>
            </a:r>
          </a:p>
          <a:p>
            <a:pPr algn="ctr">
              <a:buNone/>
            </a:pPr>
            <a:r>
              <a:rPr lang="ru-RU" sz="2800" dirty="0" smtClean="0"/>
              <a:t>заместитель начальника Управления по борьбе с организованной преступностью  МВД по РТ, подполковник полиции</a:t>
            </a:r>
          </a:p>
          <a:p>
            <a:pPr algn="ctr">
              <a:buNone/>
            </a:pPr>
            <a:endParaRPr lang="ru-RU" sz="2600" dirty="0" smtClean="0"/>
          </a:p>
          <a:p>
            <a:pPr algn="ctr">
              <a:buNone/>
            </a:pPr>
            <a:r>
              <a:rPr lang="de-DE" sz="2600" dirty="0" smtClean="0"/>
              <a:t>Stellvertretender Leiter des Amtes zur Bekämpfung der organisierten Kriminalität Polizei in RT, Polizei Oberstleutnant</a:t>
            </a:r>
            <a:endParaRPr lang="ru-RU" sz="2600" dirty="0" smtClean="0"/>
          </a:p>
          <a:p>
            <a:pPr algn="ctr">
              <a:buNone/>
            </a:pPr>
            <a:endParaRPr lang="ru-RU" sz="2600" dirty="0" smtClean="0"/>
          </a:p>
          <a:p>
            <a:pPr algn="ctr">
              <a:buNone/>
            </a:pPr>
            <a:endParaRPr lang="ru-RU" sz="2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57158" y="1714488"/>
            <a:ext cx="8358246" cy="7143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7158" y="5286388"/>
            <a:ext cx="5214974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242889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«РЕЛИГИОЗНЫЙ ЭКСТРЕМИЗМ</a:t>
            </a:r>
            <a:b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 ОДНА ИЗ УГРОЗ СОВРЕМЕННОГО ОБЩЕСТВА»</a:t>
            </a:r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de-DE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DER RELIGIÖSE EXTREMISMUS WIE EINE DER DROHUNGEN DER MODERNEN GESELLSCHAFT</a:t>
            </a: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57562"/>
            <a:ext cx="5786446" cy="35004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dirty="0" err="1" smtClean="0"/>
              <a:t>Абдулганеев</a:t>
            </a:r>
            <a:r>
              <a:rPr lang="ru-RU" sz="3600" dirty="0" smtClean="0"/>
              <a:t> </a:t>
            </a:r>
            <a:r>
              <a:rPr lang="ru-RU" sz="3600" dirty="0" err="1" smtClean="0"/>
              <a:t>Ренат</a:t>
            </a:r>
            <a:r>
              <a:rPr lang="ru-RU" sz="3600" dirty="0" smtClean="0"/>
              <a:t> Рафаилович</a:t>
            </a:r>
            <a:r>
              <a:rPr lang="ru-RU" sz="3500" dirty="0" smtClean="0"/>
              <a:t>,</a:t>
            </a:r>
          </a:p>
          <a:p>
            <a:pPr algn="ctr">
              <a:buNone/>
            </a:pPr>
            <a:r>
              <a:rPr lang="ru-RU" sz="3600" dirty="0" smtClean="0"/>
              <a:t> </a:t>
            </a:r>
            <a:r>
              <a:rPr lang="ru-RU" sz="3000" dirty="0" smtClean="0"/>
              <a:t>адъюнкт кафедры криминологии и уголовно-исполнительного права, старший лейтенант полиции</a:t>
            </a:r>
            <a:endParaRPr lang="en-US" sz="3000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de-DE" sz="3800" dirty="0" smtClean="0"/>
          </a:p>
          <a:p>
            <a:pPr algn="ctr">
              <a:buNone/>
            </a:pPr>
            <a:r>
              <a:rPr lang="de-DE" sz="3800" dirty="0" smtClean="0"/>
              <a:t>R</a:t>
            </a:r>
            <a:r>
              <a:rPr lang="en-US" sz="3800" dirty="0" err="1" smtClean="0"/>
              <a:t>enat</a:t>
            </a:r>
            <a:r>
              <a:rPr lang="de-DE" sz="3800" dirty="0" smtClean="0"/>
              <a:t> </a:t>
            </a:r>
            <a:r>
              <a:rPr lang="de-DE" sz="3800" dirty="0" err="1" smtClean="0"/>
              <a:t>Abdulganeev</a:t>
            </a:r>
            <a:r>
              <a:rPr lang="de-DE" sz="3800" dirty="0" smtClean="0"/>
              <a:t> </a:t>
            </a:r>
            <a:endParaRPr lang="ru-RU" sz="3800" dirty="0" smtClean="0"/>
          </a:p>
          <a:p>
            <a:pPr algn="ctr">
              <a:buNone/>
            </a:pPr>
            <a:r>
              <a:rPr lang="de-DE" sz="2800" dirty="0" err="1" smtClean="0"/>
              <a:t>Doktorant</a:t>
            </a:r>
            <a:r>
              <a:rPr lang="de-DE" sz="2800" dirty="0" smtClean="0"/>
              <a:t> der  </a:t>
            </a:r>
            <a:r>
              <a:rPr lang="en-US" sz="2800" dirty="0" err="1" smtClean="0"/>
              <a:t>Kasaner</a:t>
            </a:r>
            <a:r>
              <a:rPr lang="en-US" sz="2800" dirty="0" smtClean="0"/>
              <a:t> </a:t>
            </a:r>
            <a:r>
              <a:rPr lang="de-DE" sz="2800" dirty="0" smtClean="0"/>
              <a:t>Juristisches</a:t>
            </a:r>
            <a:r>
              <a:rPr lang="en-US" sz="2800" dirty="0" smtClean="0"/>
              <a:t> </a:t>
            </a:r>
            <a:r>
              <a:rPr lang="en-US" sz="2800" dirty="0" err="1" smtClean="0"/>
              <a:t>Institut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 algn="ctr">
              <a:buNone/>
            </a:pPr>
            <a:r>
              <a:rPr lang="en-US" sz="2800" dirty="0" smtClean="0"/>
              <a:t>des </a:t>
            </a:r>
            <a:r>
              <a:rPr lang="en-US" sz="2800" dirty="0" err="1" smtClean="0"/>
              <a:t>Innenministeriums</a:t>
            </a:r>
            <a:r>
              <a:rPr lang="en-US" sz="2800" dirty="0" smtClean="0"/>
              <a:t> </a:t>
            </a:r>
            <a:r>
              <a:rPr lang="en-US" sz="2800" dirty="0" err="1" smtClean="0"/>
              <a:t>der</a:t>
            </a:r>
            <a:r>
              <a:rPr lang="en-US" sz="2800" dirty="0" smtClean="0"/>
              <a:t> </a:t>
            </a:r>
            <a:r>
              <a:rPr lang="en-US" sz="2800" dirty="0" err="1" smtClean="0"/>
              <a:t>Russische</a:t>
            </a:r>
            <a:r>
              <a:rPr lang="en-US" sz="2800" dirty="0" smtClean="0"/>
              <a:t> F</a:t>
            </a:r>
            <a:r>
              <a:rPr lang="de-DE" sz="2800" dirty="0" err="1" smtClean="0"/>
              <a:t>öderation</a:t>
            </a:r>
            <a:r>
              <a:rPr lang="ru-RU" sz="2800" dirty="0" smtClean="0"/>
              <a:t>, </a:t>
            </a:r>
            <a:r>
              <a:rPr lang="en-US" sz="2800" dirty="0" err="1" smtClean="0"/>
              <a:t>Oberleutnant</a:t>
            </a:r>
            <a:endParaRPr lang="ru-RU" sz="2800" dirty="0" smtClean="0"/>
          </a:p>
          <a:p>
            <a:pPr algn="ctr">
              <a:buNone/>
            </a:pPr>
            <a:endParaRPr lang="ru-RU" sz="3000" dirty="0" smtClean="0"/>
          </a:p>
          <a:p>
            <a:pPr algn="ctr">
              <a:buNone/>
            </a:pPr>
            <a:endParaRPr lang="ru-RU" sz="30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714348" y="1643050"/>
            <a:ext cx="7572428" cy="7143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85786" y="5214950"/>
            <a:ext cx="457203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Рисунок 6" descr="Абдулганеев Ренат Рафаилович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4123" y="3357562"/>
            <a:ext cx="3199877" cy="33137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27971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Выявление фактов легализации незаконно добытых денежных средств и взаимодействие МВД с 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Росфинмониторингом</a:t>
            </a:r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de-DE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Enthüllung die Fakten der Legalisierung von illegal erworbener Mittel und die Zusammenarbeit mit dem Innenministerium </a:t>
            </a:r>
            <a:r>
              <a:rPr lang="de-DE" sz="36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Rosfinmonitoring</a:t>
            </a: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29066"/>
            <a:ext cx="6000760" cy="30718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dirty="0" err="1" smtClean="0"/>
              <a:t>Акчурин</a:t>
            </a:r>
            <a:r>
              <a:rPr lang="ru-RU" sz="3600" dirty="0" smtClean="0"/>
              <a:t> Ринат </a:t>
            </a:r>
            <a:r>
              <a:rPr lang="ru-RU" sz="3600" dirty="0" err="1" smtClean="0"/>
              <a:t>Касимович</a:t>
            </a:r>
            <a:r>
              <a:rPr lang="ru-RU" sz="3600" dirty="0" smtClean="0"/>
              <a:t>, </a:t>
            </a:r>
          </a:p>
          <a:p>
            <a:pPr algn="ctr">
              <a:buNone/>
            </a:pPr>
            <a:r>
              <a:rPr lang="ru-RU" sz="2900" dirty="0" smtClean="0"/>
              <a:t>начальник отдела Управления по борьбе с экономическими преступлениями и противодействию коррупции</a:t>
            </a:r>
          </a:p>
          <a:p>
            <a:pPr algn="ctr">
              <a:buNone/>
            </a:pPr>
            <a:r>
              <a:rPr lang="ru-RU" sz="2900" dirty="0" smtClean="0"/>
              <a:t>  МВД по РТ, подполковник полиции</a:t>
            </a:r>
          </a:p>
          <a:p>
            <a:pPr algn="ctr">
              <a:buNone/>
            </a:pPr>
            <a:endParaRPr lang="ru-RU" sz="2900" dirty="0" smtClean="0"/>
          </a:p>
          <a:p>
            <a:pPr algn="ctr">
              <a:buNone/>
            </a:pPr>
            <a:r>
              <a:rPr lang="de-DE" sz="2600" dirty="0" smtClean="0"/>
              <a:t>Leiter der Abteilung zur Bekämpfung von Wirtschaftskriminalität und Korruptionsbekämpfung</a:t>
            </a:r>
          </a:p>
          <a:p>
            <a:pPr algn="ctr">
              <a:buNone/>
            </a:pPr>
            <a:r>
              <a:rPr lang="de-DE" sz="2600" dirty="0" smtClean="0"/>
              <a:t>   Die RT Polizei, Polizei Oberstleutnant</a:t>
            </a:r>
            <a:endParaRPr lang="ru-RU" sz="2600" dirty="0" smtClean="0"/>
          </a:p>
          <a:p>
            <a:pPr algn="ctr">
              <a:buNone/>
            </a:pPr>
            <a:endParaRPr lang="ru-RU" sz="2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1538" y="1714488"/>
            <a:ext cx="678661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85786" y="5786454"/>
            <a:ext cx="457203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33575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«Мошенничество в области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автострахования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 элемент транснациональной преступности»</a:t>
            </a:r>
            <a:b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de-DE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FRAUD IN DER KFZ-VERSICHERUNG ALS TEIL DER GRENZÜBERSCHREITENDEN KRIMINALITÄT</a:t>
            </a:r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de-DE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14752"/>
            <a:ext cx="6286544" cy="292895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300" dirty="0" smtClean="0"/>
              <a:t>Казанцев Сергей Яковлевич</a:t>
            </a:r>
            <a:r>
              <a:rPr lang="ru-RU" sz="2800" dirty="0" smtClean="0"/>
              <a:t>,</a:t>
            </a:r>
          </a:p>
          <a:p>
            <a:pPr algn="ctr">
              <a:buNone/>
            </a:pPr>
            <a:r>
              <a:rPr lang="ru-RU" sz="2800" dirty="0" smtClean="0"/>
              <a:t>доктор педагогических наук, кандидат юридических наук, профессор, начальник кафедры криминалистики, полковник полиции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de-DE" sz="2800" dirty="0" err="1" smtClean="0"/>
              <a:t>Doctor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Education, </a:t>
            </a:r>
            <a:r>
              <a:rPr lang="de-DE" sz="2800" dirty="0" err="1" smtClean="0"/>
              <a:t>PhD</a:t>
            </a:r>
            <a:r>
              <a:rPr lang="de-DE" sz="2800" dirty="0" smtClean="0"/>
              <a:t>, Professor, Leiter der Abteilung für Kriminal</a:t>
            </a:r>
            <a:r>
              <a:rPr lang="en-US" sz="2800" dirty="0" err="1" smtClean="0"/>
              <a:t>istik</a:t>
            </a:r>
            <a:r>
              <a:rPr lang="de-DE" sz="2800" dirty="0" smtClean="0"/>
              <a:t>, Polizei-Oberst</a:t>
            </a:r>
            <a:endParaRPr lang="ru-RU" sz="2800" dirty="0"/>
          </a:p>
        </p:txBody>
      </p:sp>
      <p:pic>
        <p:nvPicPr>
          <p:cNvPr id="6" name="Рисунок 5" descr="Казанцев С.Я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547" t="20114" r="21826"/>
          <a:stretch>
            <a:fillRect/>
          </a:stretch>
        </p:blipFill>
        <p:spPr>
          <a:xfrm>
            <a:off x="6215074" y="3714752"/>
            <a:ext cx="2928926" cy="284754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71472" y="1857364"/>
            <a:ext cx="807249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28596" y="5357826"/>
            <a:ext cx="55721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829576" cy="25717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«Налоговые преступления и налоговые правонарушения во внешнеэкономической сфере»</a:t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de-DE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MwSt. Verbrechen und </a:t>
            </a:r>
            <a:r>
              <a:rPr lang="de-DE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Steuerrechtsverletzu</a:t>
            </a: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de-DE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de-DE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im </a:t>
            </a:r>
            <a:r>
              <a:rPr lang="de-DE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Außenhandel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57562"/>
            <a:ext cx="6286544" cy="350043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sz="4100" dirty="0" smtClean="0"/>
          </a:p>
          <a:p>
            <a:pPr algn="ctr">
              <a:buNone/>
            </a:pPr>
            <a:r>
              <a:rPr lang="ru-RU" sz="5100" dirty="0" err="1" smtClean="0"/>
              <a:t>Хадиуллина</a:t>
            </a:r>
            <a:r>
              <a:rPr lang="ru-RU" sz="5100" dirty="0" smtClean="0"/>
              <a:t> </a:t>
            </a:r>
            <a:r>
              <a:rPr lang="ru-RU" sz="5100" dirty="0" err="1" smtClean="0"/>
              <a:t>Гульнара</a:t>
            </a:r>
            <a:r>
              <a:rPr lang="ru-RU" sz="5100" dirty="0" smtClean="0"/>
              <a:t> </a:t>
            </a:r>
            <a:r>
              <a:rPr lang="ru-RU" sz="5100" dirty="0" err="1" smtClean="0"/>
              <a:t>Насимовна</a:t>
            </a:r>
            <a:r>
              <a:rPr lang="ru-RU" sz="5100" dirty="0" smtClean="0"/>
              <a:t>,</a:t>
            </a:r>
          </a:p>
          <a:p>
            <a:pPr algn="ctr">
              <a:buNone/>
            </a:pPr>
            <a:r>
              <a:rPr lang="ru-RU" sz="3600" dirty="0" smtClean="0"/>
              <a:t> доктор экономических наук, профессор кафедры экономической теории, правовой статистики, математики и информатики, полковник полиции</a:t>
            </a:r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de-DE" dirty="0" smtClean="0"/>
              <a:t>Doktor der Wirtschaftswissenschaften, Professor für Volkswirtschaftslehre, Recht</a:t>
            </a:r>
            <a:r>
              <a:rPr lang="en-US" dirty="0" err="1" smtClean="0"/>
              <a:t>ss</a:t>
            </a:r>
            <a:r>
              <a:rPr lang="de-DE" dirty="0" err="1" smtClean="0"/>
              <a:t>tatistik</a:t>
            </a:r>
            <a:r>
              <a:rPr lang="de-DE" dirty="0" smtClean="0"/>
              <a:t>, Mathematik und Informatik, Polizei-Oberst</a:t>
            </a:r>
            <a:endParaRPr lang="ru-RU" dirty="0" smtClean="0"/>
          </a:p>
        </p:txBody>
      </p:sp>
      <p:pic>
        <p:nvPicPr>
          <p:cNvPr id="5" name="Рисунок 4" descr="Хадиуллина Г.Н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10" t="31192" r="33702" b="5034"/>
          <a:stretch>
            <a:fillRect/>
          </a:stretch>
        </p:blipFill>
        <p:spPr>
          <a:xfrm>
            <a:off x="6606071" y="3286124"/>
            <a:ext cx="2537929" cy="321471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00100" y="1857364"/>
            <a:ext cx="728667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00034" y="5500702"/>
            <a:ext cx="564360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35115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Наркоситуация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РТ: тенденции развития и организация работы МВД по противодействию незаконному обороту наркотиков в Республике Татарстан</a:t>
            </a:r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Das Medikament Situation in </a:t>
            </a:r>
            <a:r>
              <a:rPr lang="de-DE" sz="32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Tatarstan</a:t>
            </a:r>
            <a:r>
              <a:rPr lang="de-DE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de-DE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Trends und Organisation des Innenministeriums zur Bekämpfung des Drogenhandels in der Republik </a:t>
            </a:r>
            <a:r>
              <a:rPr lang="de-DE" sz="32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Tatarstan</a:t>
            </a:r>
            <a:r>
              <a:rPr lang="de-DE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4143380"/>
            <a:ext cx="6357982" cy="27146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600" dirty="0" smtClean="0"/>
              <a:t>Костюнин Вадим Александрович</a:t>
            </a:r>
            <a:r>
              <a:rPr lang="ru-RU" sz="2100" dirty="0" smtClean="0"/>
              <a:t>,</a:t>
            </a:r>
          </a:p>
          <a:p>
            <a:pPr algn="ctr">
              <a:buNone/>
            </a:pPr>
            <a:r>
              <a:rPr lang="ru-RU" sz="2100" dirty="0" smtClean="0"/>
              <a:t>начальник отделения отдела по борьбе с незаконным оборотом наркотиков Управления уголовного розыска</a:t>
            </a:r>
          </a:p>
          <a:p>
            <a:pPr algn="ctr">
              <a:buNone/>
            </a:pPr>
            <a:r>
              <a:rPr lang="ru-RU" sz="2100" dirty="0" smtClean="0"/>
              <a:t> МВД по РТ, подполковник полиции</a:t>
            </a:r>
          </a:p>
          <a:p>
            <a:pPr algn="ctr">
              <a:buNone/>
            </a:pPr>
            <a:endParaRPr lang="ru-RU" sz="2100" dirty="0" smtClean="0"/>
          </a:p>
          <a:p>
            <a:pPr algn="ctr">
              <a:buNone/>
            </a:pPr>
            <a:r>
              <a:rPr lang="de-DE" sz="2100" dirty="0" smtClean="0"/>
              <a:t>Chef der Abteilung zur Bekämpfung des Drogenhandels der Kriminalpolizei</a:t>
            </a:r>
          </a:p>
          <a:p>
            <a:pPr algn="ctr">
              <a:buNone/>
            </a:pPr>
            <a:r>
              <a:rPr lang="de-DE" sz="2100" dirty="0" smtClean="0"/>
              <a:t>  Die RT Polizei, </a:t>
            </a:r>
            <a:r>
              <a:rPr lang="de-DE" sz="2400" dirty="0" smtClean="0"/>
              <a:t>Polizei Oberstleutnant</a:t>
            </a:r>
            <a:endParaRPr lang="ru-RU" sz="2100" dirty="0" smtClean="0"/>
          </a:p>
          <a:p>
            <a:pPr algn="ctr">
              <a:buNone/>
            </a:pPr>
            <a:endParaRPr lang="ru-RU" sz="2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1538" y="2214554"/>
            <a:ext cx="678661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28596" y="5715016"/>
            <a:ext cx="5214974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257176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«Вопросы нормативно-правового обеспечения взаимодействия по борьбе с бандитизмом»</a:t>
            </a:r>
            <a:b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de-DE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NORMATIVRECHTLICHE FRAGEN FÜR </a:t>
            </a:r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 EXTERNE INTERAKTION ANTI-BANDE</a:t>
            </a:r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00438"/>
            <a:ext cx="5786446" cy="335756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500" dirty="0" smtClean="0"/>
              <a:t>Музеев Айдар </a:t>
            </a:r>
            <a:r>
              <a:rPr lang="ru-RU" sz="3500" dirty="0" err="1" smtClean="0"/>
              <a:t>Иршатович</a:t>
            </a:r>
            <a:r>
              <a:rPr lang="ru-RU" sz="4100" dirty="0" smtClean="0"/>
              <a:t>,</a:t>
            </a:r>
          </a:p>
          <a:p>
            <a:pPr algn="ctr">
              <a:buNone/>
            </a:pPr>
            <a:r>
              <a:rPr lang="ru-RU" sz="1600" dirty="0" smtClean="0"/>
              <a:t> </a:t>
            </a:r>
          </a:p>
          <a:p>
            <a:pPr algn="ctr">
              <a:buNone/>
            </a:pPr>
            <a:r>
              <a:rPr lang="ru-RU" sz="3000" dirty="0" smtClean="0"/>
              <a:t>кандидат юридических наук, преподаватель кафедры оперативно-розыскной деятельности, подполковник полиции</a:t>
            </a:r>
          </a:p>
          <a:p>
            <a:pPr algn="ctr">
              <a:buNone/>
            </a:pPr>
            <a:endParaRPr lang="ru-RU" sz="3000" dirty="0" smtClean="0"/>
          </a:p>
          <a:p>
            <a:pPr algn="ctr">
              <a:buNone/>
            </a:pPr>
            <a:r>
              <a:rPr lang="en-US" sz="3000" dirty="0" smtClean="0"/>
              <a:t>PhD, </a:t>
            </a:r>
            <a:r>
              <a:rPr lang="en-US" sz="3000" dirty="0" err="1" smtClean="0"/>
              <a:t>Dozent</a:t>
            </a:r>
            <a:r>
              <a:rPr lang="en-US" sz="3000" dirty="0" smtClean="0"/>
              <a:t> </a:t>
            </a:r>
            <a:r>
              <a:rPr lang="en-US" sz="3000" dirty="0" err="1" smtClean="0"/>
              <a:t>für</a:t>
            </a:r>
            <a:r>
              <a:rPr lang="en-US" sz="3000" dirty="0" smtClean="0"/>
              <a:t> </a:t>
            </a:r>
            <a:r>
              <a:rPr lang="en-US" sz="3000" dirty="0" err="1" smtClean="0"/>
              <a:t>operativ-Suchaktivitäten</a:t>
            </a:r>
            <a:r>
              <a:rPr lang="ru-RU" sz="3000" dirty="0" smtClean="0"/>
              <a:t>, </a:t>
            </a:r>
            <a:r>
              <a:rPr lang="de-DE" sz="3000" dirty="0" smtClean="0"/>
              <a:t>Polizei Oberstleutnant</a:t>
            </a:r>
            <a:endParaRPr lang="ru-RU" sz="3000" dirty="0"/>
          </a:p>
        </p:txBody>
      </p:sp>
      <p:pic>
        <p:nvPicPr>
          <p:cNvPr id="6" name="Рисунок 5" descr="Музеев 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27" t="29399" r="25724" b="-671"/>
          <a:stretch>
            <a:fillRect/>
          </a:stretch>
        </p:blipFill>
        <p:spPr>
          <a:xfrm>
            <a:off x="5794721" y="3286124"/>
            <a:ext cx="3349279" cy="342902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214414" y="1714488"/>
            <a:ext cx="657229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42910" y="5572140"/>
            <a:ext cx="492922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430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Транснациональная организованная преступность. Отмывание денег, розыск финансов и изъятие незаконной прибыли  Grenzüberschreitende organisierte Kriminalität. Geldwäsche, Durchsuchung und Beschlagnahme von illegalen finanziellen Gewinne</vt:lpstr>
      <vt:lpstr>«Транснациональная преступность как угроза общественной безопасности»  «Grenzüberschreitenden Kriminalität als Bedrohunder Sozial Sicherheit»</vt:lpstr>
      <vt:lpstr>«Организация работы МВД РТ по противодействию организованной преступности»   «ORGANISATION DES MINISTERIUMS FÜR INNERE ANGELEGENHEITEN ÜBER DER WIDERSTAND DER  ORGANISIERTEN KRIMINALITÄT»</vt:lpstr>
      <vt:lpstr> «РЕЛИГИОЗНЫЙ ЭКСТРЕМИЗМ  КАК ОДНА ИЗ УГРОЗ СОВРЕМЕННОГО ОБЩЕСТВА»  «DER RELIGIÖSE EXTREMISMUS WIE EINE DER DROHUNGEN DER MODERNEN GESELLSCHAFT» </vt:lpstr>
      <vt:lpstr> «Выявление фактов легализации незаконно добытых денежных средств и взаимодействие МВД с Росфинмониторингом»   «Enthüllung die Fakten der Legalisierung von illegal erworbener Mittel und die Zusammenarbeit mit dem Innenministerium Rosfinmonitoring»  </vt:lpstr>
      <vt:lpstr>«Мошенничество в области автострахования как элемент транснациональной преступности»   «FRAUD IN DER KFZ-VERSICHERUNG ALS TEIL DER GRENZÜBERSCHREITENDEN KRIMINALITÄT»  </vt:lpstr>
      <vt:lpstr>«Налоговые преступления и налоговые правонарушения во внешнеэкономической сфере»   «MwSt. Verbrechen und Steuerrechtsverletzungen  im Außenhandel»</vt:lpstr>
      <vt:lpstr> «Наркоситуация в РТ: тенденции развития и организация работы МВД по противодействию незаконному обороту наркотиков в Республике Татарстан»   Das Medikament Situation in Tatarstan:  Trends und Organisation des Innenministeriums zur Bekämpfung des Drogenhandels in der Republik Tatarstan   </vt:lpstr>
      <vt:lpstr>«Вопросы нормативно-правового обеспечения взаимодействия по борьбе с бандитизмом»  «NORMATIVRECHTLICHE FRAGEN FÜR  DIE EXTERNE INTERAKTION ANTI-BANDE»</vt:lpstr>
      <vt:lpstr>«Оборот гражданского оружия как транснациональная проблема»   «DER UMSATZ DER ZIVILEN WAFFEN ALS TRANSNATIONALES PROBLEM»</vt:lpstr>
      <vt:lpstr>«Проблемные вопросы обеспечения гражданского иска и возможной конфискации имущества  в ходе судебного следствия»  « DIE PROBLEMATISCHEN FRAGEN SOFTWARE ZIVILKLAGE UND MÖGLICHEN AUSSCHLUSS IM LAUFE DER GERICHTLICHEN UNTERSUCHUNG» </vt:lpstr>
      <vt:lpstr>«К вопросу о допустимости доказательств в рамках международного сотрудничества в сфере уголовного судопроизводства»  «Auf die Frage nach der Zulässigkeit von Beweismitteln im Rahmen der internationalen Zusammenarbeit in Strafsachen»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Транснациональная организованная преступность. Отмывание денег, розыск финансов и изъятие незаконной прибыли</dc:title>
  <cp:lastModifiedBy>olga</cp:lastModifiedBy>
  <cp:revision>51</cp:revision>
  <dcterms:modified xsi:type="dcterms:W3CDTF">2012-09-26T09:08:36Z</dcterms:modified>
</cp:coreProperties>
</file>