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553" r:id="rId3"/>
    <p:sldId id="588" r:id="rId4"/>
    <p:sldId id="257" r:id="rId5"/>
    <p:sldId id="296" r:id="rId6"/>
    <p:sldId id="401" r:id="rId7"/>
    <p:sldId id="399" r:id="rId8"/>
    <p:sldId id="568" r:id="rId9"/>
    <p:sldId id="569" r:id="rId10"/>
    <p:sldId id="570" r:id="rId11"/>
    <p:sldId id="571" r:id="rId12"/>
    <p:sldId id="566" r:id="rId13"/>
    <p:sldId id="567" r:id="rId14"/>
    <p:sldId id="535" r:id="rId15"/>
    <p:sldId id="557" r:id="rId16"/>
    <p:sldId id="558" r:id="rId17"/>
    <p:sldId id="559" r:id="rId18"/>
    <p:sldId id="560" r:id="rId19"/>
    <p:sldId id="561" r:id="rId20"/>
    <p:sldId id="562" r:id="rId21"/>
    <p:sldId id="563" r:id="rId22"/>
    <p:sldId id="564" r:id="rId23"/>
    <p:sldId id="411" r:id="rId24"/>
    <p:sldId id="418" r:id="rId25"/>
    <p:sldId id="419" r:id="rId26"/>
    <p:sldId id="425" r:id="rId27"/>
    <p:sldId id="572" r:id="rId28"/>
    <p:sldId id="573" r:id="rId29"/>
    <p:sldId id="574" r:id="rId30"/>
    <p:sldId id="429" r:id="rId31"/>
    <p:sldId id="575" r:id="rId32"/>
    <p:sldId id="430" r:id="rId33"/>
    <p:sldId id="576" r:id="rId34"/>
    <p:sldId id="577" r:id="rId35"/>
    <p:sldId id="578" r:id="rId36"/>
    <p:sldId id="579" r:id="rId37"/>
    <p:sldId id="580" r:id="rId38"/>
    <p:sldId id="581" r:id="rId39"/>
    <p:sldId id="582" r:id="rId40"/>
    <p:sldId id="583" r:id="rId41"/>
    <p:sldId id="584" r:id="rId42"/>
    <p:sldId id="554" r:id="rId43"/>
    <p:sldId id="585" r:id="rId44"/>
    <p:sldId id="586" r:id="rId45"/>
    <p:sldId id="587" r:id="rId4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A3FF"/>
    <a:srgbClr val="CCFFCC"/>
    <a:srgbClr val="FFFF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p:cViewPr varScale="1">
        <p:scale>
          <a:sx n="115" d="100"/>
          <a:sy n="115" d="100"/>
        </p:scale>
        <p:origin x="124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ru-RU"/>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ru-RU"/>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ru-RU"/>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ru-RU"/>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ru-RU"/>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ru-RU"/>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ru-RU"/>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ru-RU"/>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ru-RU"/>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ru-RU"/>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ru-RU"/>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ru-RU"/>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ru-RU"/>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ru-RU"/>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ru-RU"/>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ru-RU"/>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ru-RU"/>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ru-RU"/>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ru-RU"/>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ru-RU"/>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ru-RU"/>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ru-RU"/>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ru-RU"/>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ru-RU"/>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ru-RU"/>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ru-RU"/>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ru-RU"/>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ru-RU"/>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ru-RU"/>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ru-RU"/>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ru-RU"/>
              </a:p>
            </p:txBody>
          </p:sp>
        </p:grpSp>
      </p:grpSp>
      <p:sp>
        <p:nvSpPr>
          <p:cNvPr id="5162" name="Rectangle 42"/>
          <p:cNvSpPr>
            <a:spLocks noGrp="1" noChangeArrowheads="1"/>
          </p:cNvSpPr>
          <p:nvPr>
            <p:ph type="ctrTitle" sz="quarter"/>
          </p:nvPr>
        </p:nvSpPr>
        <p:spPr>
          <a:xfrm>
            <a:off x="457200" y="1600200"/>
            <a:ext cx="8229600" cy="1828800"/>
          </a:xfrm>
        </p:spPr>
        <p:txBody>
          <a:bodyPr/>
          <a:lstStyle>
            <a:lvl1pPr>
              <a:defRPr sz="4800"/>
            </a:lvl1pPr>
          </a:lstStyle>
          <a:p>
            <a:r>
              <a:rPr lang="ru-RU"/>
              <a:t>Образец заголовка</a:t>
            </a:r>
          </a:p>
        </p:txBody>
      </p:sp>
      <p:sp>
        <p:nvSpPr>
          <p:cNvPr id="5163"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ru-RU"/>
              <a:t>Образец подзаголовка</a:t>
            </a:r>
          </a:p>
        </p:txBody>
      </p:sp>
      <p:sp>
        <p:nvSpPr>
          <p:cNvPr id="44" name="Rectangle 44"/>
          <p:cNvSpPr>
            <a:spLocks noGrp="1" noChangeArrowheads="1"/>
          </p:cNvSpPr>
          <p:nvPr>
            <p:ph type="dt" sz="quarter" idx="10"/>
          </p:nvPr>
        </p:nvSpPr>
        <p:spPr/>
        <p:txBody>
          <a:bodyPr/>
          <a:lstStyle>
            <a:lvl1pPr>
              <a:defRPr/>
            </a:lvl1pPr>
          </a:lstStyle>
          <a:p>
            <a:pPr>
              <a:defRPr/>
            </a:pPr>
            <a:endParaRPr lang="ru-RU"/>
          </a:p>
        </p:txBody>
      </p:sp>
      <p:sp>
        <p:nvSpPr>
          <p:cNvPr id="45" name="Rectangle 45"/>
          <p:cNvSpPr>
            <a:spLocks noGrp="1" noChangeArrowheads="1"/>
          </p:cNvSpPr>
          <p:nvPr>
            <p:ph type="ftr" sz="quarter" idx="11"/>
          </p:nvPr>
        </p:nvSpPr>
        <p:spPr/>
        <p:txBody>
          <a:bodyPr/>
          <a:lstStyle>
            <a:lvl1pPr>
              <a:defRPr/>
            </a:lvl1pPr>
          </a:lstStyle>
          <a:p>
            <a:pPr>
              <a:defRPr/>
            </a:pPr>
            <a:endParaRPr lang="ru-RU"/>
          </a:p>
        </p:txBody>
      </p:sp>
      <p:sp>
        <p:nvSpPr>
          <p:cNvPr id="46" name="Rectangle 46"/>
          <p:cNvSpPr>
            <a:spLocks noGrp="1" noChangeArrowheads="1"/>
          </p:cNvSpPr>
          <p:nvPr>
            <p:ph type="sldNum" sz="quarter" idx="12"/>
          </p:nvPr>
        </p:nvSpPr>
        <p:spPr/>
        <p:txBody>
          <a:bodyPr/>
          <a:lstStyle>
            <a:lvl1pPr>
              <a:defRPr/>
            </a:lvl1pPr>
          </a:lstStyle>
          <a:p>
            <a:pPr>
              <a:defRPr/>
            </a:pPr>
            <a:fld id="{BFB0078F-E1E2-4D35-96D4-7A73A776B974}" type="slidenum">
              <a:rPr lang="ru-RU"/>
              <a:pPr>
                <a:defRPr/>
              </a:pPr>
              <a:t>‹#›</a:t>
            </a:fld>
            <a:endParaRPr lang="ru-RU"/>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F9F59B3A-0DF7-4036-85C2-D961E5C29DCD}" type="slidenum">
              <a:rPr lang="ru-RU"/>
              <a:pPr>
                <a:defRPr/>
              </a:pPr>
              <a:t>‹#›</a:t>
            </a:fld>
            <a:endParaRPr lang="ru-RU"/>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F3CC0E6B-43F0-43B9-A658-7E6EA5876447}" type="slidenum">
              <a:rPr lang="ru-RU"/>
              <a:pPr>
                <a:defRPr/>
              </a:pPr>
              <a:t>‹#›</a:t>
            </a:fld>
            <a:endParaRPr lang="ru-RU"/>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93220952-C843-4EA3-87D3-6D5D13F5DC9F}" type="slidenum">
              <a:rPr lang="ru-RU"/>
              <a:pPr>
                <a:defRPr/>
              </a:pPr>
              <a:t>‹#›</a:t>
            </a:fld>
            <a:endParaRPr lang="ru-RU"/>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BC932612-C150-430B-A471-4BA7B1D41724}" type="slidenum">
              <a:rPr lang="ru-RU"/>
              <a:pPr>
                <a:defRPr/>
              </a:pPr>
              <a:t>‹#›</a:t>
            </a:fld>
            <a:endParaRPr lang="ru-RU"/>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31212642-0FD3-4998-92C8-679564A7E7AE}" type="slidenum">
              <a:rPr lang="ru-RU"/>
              <a:pPr>
                <a:defRPr/>
              </a:pPr>
              <a:t>‹#›</a:t>
            </a:fld>
            <a:endParaRPr lang="ru-RU"/>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4"/>
          <p:cNvSpPr>
            <a:spLocks noGrp="1" noChangeArrowheads="1"/>
          </p:cNvSpPr>
          <p:nvPr>
            <p:ph type="dt" sz="half" idx="10"/>
          </p:nvPr>
        </p:nvSpPr>
        <p:spPr>
          <a:ln/>
        </p:spPr>
        <p:txBody>
          <a:bodyPr/>
          <a:lstStyle>
            <a:lvl1pPr>
              <a:defRPr/>
            </a:lvl1pPr>
          </a:lstStyle>
          <a:p>
            <a:pPr>
              <a:defRPr/>
            </a:pPr>
            <a:endParaRPr lang="ru-RU"/>
          </a:p>
        </p:txBody>
      </p:sp>
      <p:sp>
        <p:nvSpPr>
          <p:cNvPr id="8" name="Rectangle 45"/>
          <p:cNvSpPr>
            <a:spLocks noGrp="1" noChangeArrowheads="1"/>
          </p:cNvSpPr>
          <p:nvPr>
            <p:ph type="ftr" sz="quarter" idx="11"/>
          </p:nvPr>
        </p:nvSpPr>
        <p:spPr>
          <a:ln/>
        </p:spPr>
        <p:txBody>
          <a:bodyPr/>
          <a:lstStyle>
            <a:lvl1pPr>
              <a:defRPr/>
            </a:lvl1pPr>
          </a:lstStyle>
          <a:p>
            <a:pPr>
              <a:defRPr/>
            </a:pPr>
            <a:endParaRPr lang="ru-RU"/>
          </a:p>
        </p:txBody>
      </p:sp>
      <p:sp>
        <p:nvSpPr>
          <p:cNvPr id="9" name="Rectangle 46"/>
          <p:cNvSpPr>
            <a:spLocks noGrp="1" noChangeArrowheads="1"/>
          </p:cNvSpPr>
          <p:nvPr>
            <p:ph type="sldNum" sz="quarter" idx="12"/>
          </p:nvPr>
        </p:nvSpPr>
        <p:spPr>
          <a:ln/>
        </p:spPr>
        <p:txBody>
          <a:bodyPr/>
          <a:lstStyle>
            <a:lvl1pPr>
              <a:defRPr/>
            </a:lvl1pPr>
          </a:lstStyle>
          <a:p>
            <a:pPr>
              <a:defRPr/>
            </a:pPr>
            <a:fld id="{40BBAF87-1D4A-4D57-9EF8-7CAB10DD47CE}" type="slidenum">
              <a:rPr lang="ru-RU"/>
              <a:pPr>
                <a:defRPr/>
              </a:pPr>
              <a:t>‹#›</a:t>
            </a:fld>
            <a:endParaRPr lang="ru-RU"/>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4"/>
          <p:cNvSpPr>
            <a:spLocks noGrp="1" noChangeArrowheads="1"/>
          </p:cNvSpPr>
          <p:nvPr>
            <p:ph type="dt" sz="half" idx="10"/>
          </p:nvPr>
        </p:nvSpPr>
        <p:spPr>
          <a:ln/>
        </p:spPr>
        <p:txBody>
          <a:bodyPr/>
          <a:lstStyle>
            <a:lvl1pPr>
              <a:defRPr/>
            </a:lvl1pPr>
          </a:lstStyle>
          <a:p>
            <a:pPr>
              <a:defRPr/>
            </a:pPr>
            <a:endParaRPr lang="ru-RU"/>
          </a:p>
        </p:txBody>
      </p:sp>
      <p:sp>
        <p:nvSpPr>
          <p:cNvPr id="4" name="Rectangle 45"/>
          <p:cNvSpPr>
            <a:spLocks noGrp="1" noChangeArrowheads="1"/>
          </p:cNvSpPr>
          <p:nvPr>
            <p:ph type="ftr" sz="quarter" idx="11"/>
          </p:nvPr>
        </p:nvSpPr>
        <p:spPr>
          <a:ln/>
        </p:spPr>
        <p:txBody>
          <a:bodyPr/>
          <a:lstStyle>
            <a:lvl1pPr>
              <a:defRPr/>
            </a:lvl1pPr>
          </a:lstStyle>
          <a:p>
            <a:pPr>
              <a:defRPr/>
            </a:pPr>
            <a:endParaRPr lang="ru-RU"/>
          </a:p>
        </p:txBody>
      </p:sp>
      <p:sp>
        <p:nvSpPr>
          <p:cNvPr id="5" name="Rectangle 46"/>
          <p:cNvSpPr>
            <a:spLocks noGrp="1" noChangeArrowheads="1"/>
          </p:cNvSpPr>
          <p:nvPr>
            <p:ph type="sldNum" sz="quarter" idx="12"/>
          </p:nvPr>
        </p:nvSpPr>
        <p:spPr>
          <a:ln/>
        </p:spPr>
        <p:txBody>
          <a:bodyPr/>
          <a:lstStyle>
            <a:lvl1pPr>
              <a:defRPr/>
            </a:lvl1pPr>
          </a:lstStyle>
          <a:p>
            <a:pPr>
              <a:defRPr/>
            </a:pPr>
            <a:fld id="{D3788A41-AD15-4F1C-A348-A471A4436E4E}" type="slidenum">
              <a:rPr lang="ru-RU"/>
              <a:pPr>
                <a:defRPr/>
              </a:pPr>
              <a:t>‹#›</a:t>
            </a:fld>
            <a:endParaRPr lang="ru-RU"/>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ru-RU"/>
          </a:p>
        </p:txBody>
      </p:sp>
      <p:sp>
        <p:nvSpPr>
          <p:cNvPr id="3" name="Rectangle 45"/>
          <p:cNvSpPr>
            <a:spLocks noGrp="1" noChangeArrowheads="1"/>
          </p:cNvSpPr>
          <p:nvPr>
            <p:ph type="ftr" sz="quarter" idx="11"/>
          </p:nvPr>
        </p:nvSpPr>
        <p:spPr>
          <a:ln/>
        </p:spPr>
        <p:txBody>
          <a:bodyPr/>
          <a:lstStyle>
            <a:lvl1pPr>
              <a:defRPr/>
            </a:lvl1pPr>
          </a:lstStyle>
          <a:p>
            <a:pPr>
              <a:defRPr/>
            </a:pPr>
            <a:endParaRPr lang="ru-RU"/>
          </a:p>
        </p:txBody>
      </p:sp>
      <p:sp>
        <p:nvSpPr>
          <p:cNvPr id="4" name="Rectangle 46"/>
          <p:cNvSpPr>
            <a:spLocks noGrp="1" noChangeArrowheads="1"/>
          </p:cNvSpPr>
          <p:nvPr>
            <p:ph type="sldNum" sz="quarter" idx="12"/>
          </p:nvPr>
        </p:nvSpPr>
        <p:spPr>
          <a:ln/>
        </p:spPr>
        <p:txBody>
          <a:bodyPr/>
          <a:lstStyle>
            <a:lvl1pPr>
              <a:defRPr/>
            </a:lvl1pPr>
          </a:lstStyle>
          <a:p>
            <a:pPr>
              <a:defRPr/>
            </a:pPr>
            <a:fld id="{36D285F7-7ECA-471E-8045-02F87E80B47B}" type="slidenum">
              <a:rPr lang="ru-RU"/>
              <a:pPr>
                <a:defRPr/>
              </a:pPr>
              <a:t>‹#›</a:t>
            </a:fld>
            <a:endParaRPr lang="ru-RU"/>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A18BF7C7-4B1C-47E8-9326-73E83CD23FA9}" type="slidenum">
              <a:rPr lang="ru-RU"/>
              <a:pPr>
                <a:defRPr/>
              </a:pPr>
              <a:t>‹#›</a:t>
            </a:fld>
            <a:endParaRPr lang="ru-RU"/>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07B1AAF5-E15D-4B04-B1C6-4CB1AD36270F}" type="slidenum">
              <a:rPr lang="ru-RU"/>
              <a:pPr>
                <a:defRPr/>
              </a:pPr>
              <a:t>‹#›</a:t>
            </a:fld>
            <a:endParaRPr lang="ru-RU"/>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4099"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ru-RU"/>
            </a:p>
          </p:txBody>
        </p:sp>
        <p:sp>
          <p:nvSpPr>
            <p:cNvPr id="4100"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p>
          </p:txBody>
        </p:sp>
        <p:sp>
          <p:nvSpPr>
            <p:cNvPr id="4101"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ru-RU"/>
            </a:p>
          </p:txBody>
        </p:sp>
        <p:sp>
          <p:nvSpPr>
            <p:cNvPr id="4102"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p>
          </p:txBody>
        </p:sp>
        <p:sp>
          <p:nvSpPr>
            <p:cNvPr id="4103"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ru-RU"/>
            </a:p>
          </p:txBody>
        </p:sp>
        <p:sp>
          <p:nvSpPr>
            <p:cNvPr id="4104"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ru-RU"/>
            </a:p>
          </p:txBody>
        </p:sp>
        <p:sp>
          <p:nvSpPr>
            <p:cNvPr id="4105"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ru-RU"/>
            </a:p>
          </p:txBody>
        </p:sp>
        <p:sp>
          <p:nvSpPr>
            <p:cNvPr id="4106"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p>
          </p:txBody>
        </p:sp>
        <p:sp>
          <p:nvSpPr>
            <p:cNvPr id="4107"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ru-RU"/>
            </a:p>
          </p:txBody>
        </p:sp>
        <p:sp>
          <p:nvSpPr>
            <p:cNvPr id="4108"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ru-RU"/>
            </a:p>
          </p:txBody>
        </p:sp>
        <p:sp>
          <p:nvSpPr>
            <p:cNvPr id="4109"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ru-RU"/>
            </a:p>
          </p:txBody>
        </p:sp>
        <p:sp>
          <p:nvSpPr>
            <p:cNvPr id="4110"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ru-RU"/>
            </a:p>
          </p:txBody>
        </p:sp>
        <p:sp>
          <p:nvSpPr>
            <p:cNvPr id="4111"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p>
          </p:txBody>
        </p:sp>
        <p:sp>
          <p:nvSpPr>
            <p:cNvPr id="4112"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ru-RU"/>
            </a:p>
          </p:txBody>
        </p:sp>
        <p:sp>
          <p:nvSpPr>
            <p:cNvPr id="4113"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ru-RU"/>
            </a:p>
          </p:txBody>
        </p:sp>
        <p:sp>
          <p:nvSpPr>
            <p:cNvPr id="4114"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ru-RU"/>
            </a:p>
          </p:txBody>
        </p:sp>
        <p:sp>
          <p:nvSpPr>
            <p:cNvPr id="4115"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ru-RU"/>
            </a:p>
          </p:txBody>
        </p:sp>
        <p:sp>
          <p:nvSpPr>
            <p:cNvPr id="4116"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ru-RU"/>
            </a:p>
          </p:txBody>
        </p:sp>
        <p:sp>
          <p:nvSpPr>
            <p:cNvPr id="4117"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ru-RU"/>
            </a:p>
          </p:txBody>
        </p:sp>
        <p:sp>
          <p:nvSpPr>
            <p:cNvPr id="4118"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ru-RU"/>
            </a:p>
          </p:txBody>
        </p:sp>
        <p:sp>
          <p:nvSpPr>
            <p:cNvPr id="4119"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ru-RU"/>
            </a:p>
          </p:txBody>
        </p:sp>
        <p:sp>
          <p:nvSpPr>
            <p:cNvPr id="4120"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ru-RU"/>
            </a:p>
          </p:txBody>
        </p:sp>
        <p:sp>
          <p:nvSpPr>
            <p:cNvPr id="4121"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ru-RU"/>
            </a:p>
          </p:txBody>
        </p:sp>
        <p:sp>
          <p:nvSpPr>
            <p:cNvPr id="4122"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ru-RU"/>
            </a:p>
          </p:txBody>
        </p:sp>
        <p:sp>
          <p:nvSpPr>
            <p:cNvPr id="4123"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ru-RU"/>
            </a:p>
          </p:txBody>
        </p:sp>
        <p:sp>
          <p:nvSpPr>
            <p:cNvPr id="4124"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ru-RU"/>
            </a:p>
          </p:txBody>
        </p:sp>
        <p:sp>
          <p:nvSpPr>
            <p:cNvPr id="4125"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ru-RU"/>
            </a:p>
          </p:txBody>
        </p:sp>
        <p:sp>
          <p:nvSpPr>
            <p:cNvPr id="4126"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ru-RU"/>
            </a:p>
          </p:txBody>
        </p:sp>
        <p:sp>
          <p:nvSpPr>
            <p:cNvPr id="4127"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p>
          </p:txBody>
        </p:sp>
        <p:sp>
          <p:nvSpPr>
            <p:cNvPr id="4128"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ru-RU"/>
            </a:p>
          </p:txBody>
        </p:sp>
        <p:sp>
          <p:nvSpPr>
            <p:cNvPr id="4129"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ru-RU"/>
            </a:p>
          </p:txBody>
        </p:sp>
        <p:sp>
          <p:nvSpPr>
            <p:cNvPr id="4130"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4131"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ru-RU"/>
            </a:p>
          </p:txBody>
        </p:sp>
        <p:sp>
          <p:nvSpPr>
            <p:cNvPr id="4132"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ru-RU"/>
            </a:p>
          </p:txBody>
        </p:sp>
        <p:sp>
          <p:nvSpPr>
            <p:cNvPr id="4133"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ru-RU"/>
            </a:p>
          </p:txBody>
        </p:sp>
        <p:sp>
          <p:nvSpPr>
            <p:cNvPr id="4134"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ru-RU"/>
            </a:p>
          </p:txBody>
        </p:sp>
        <p:grpSp>
          <p:nvGrpSpPr>
            <p:cNvPr id="1068" name="Group 39"/>
            <p:cNvGrpSpPr>
              <a:grpSpLocks/>
            </p:cNvGrpSpPr>
            <p:nvPr userDrawn="1"/>
          </p:nvGrpSpPr>
          <p:grpSpPr bwMode="auto">
            <a:xfrm>
              <a:off x="0" y="1632"/>
              <a:ext cx="5758" cy="1858"/>
              <a:chOff x="0" y="1632"/>
              <a:chExt cx="5758" cy="1858"/>
            </a:xfrm>
          </p:grpSpPr>
          <p:sp>
            <p:nvSpPr>
              <p:cNvPr id="4136"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p>
            </p:txBody>
          </p:sp>
          <p:sp>
            <p:nvSpPr>
              <p:cNvPr id="4137"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ru-RU"/>
              </a:p>
            </p:txBody>
          </p:sp>
        </p:grpSp>
      </p:grpSp>
      <p:sp>
        <p:nvSpPr>
          <p:cNvPr id="4138"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13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140"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ru-RU"/>
          </a:p>
        </p:txBody>
      </p:sp>
      <p:sp>
        <p:nvSpPr>
          <p:cNvPr id="4141"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ru-RU"/>
          </a:p>
        </p:txBody>
      </p:sp>
      <p:sp>
        <p:nvSpPr>
          <p:cNvPr id="4142"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FA09D5E7-A84A-42EE-B986-D12B98B9DC53}"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1083;&#1077;&#1074;&#1086;&#1077;%20&#1082;&#1086;&#1083;&#1077;&#1085;&#1086;.mp4" TargetMode="External"/><Relationship Id="rId3" Type="http://schemas.openxmlformats.org/officeDocument/2006/relationships/hyperlink" Target="&#1089;&#1084;&#1077;&#1085;&#1072;%20&#1084;&#1072;&#1075;&#1072;&#1079;&#1080;&#1085;&#1072;%20&#1074;&#1093;&#1086;&#1083;&#1086;&#1089;&#1090;&#1091;&#1102;.mp4" TargetMode="External"/><Relationship Id="rId7" Type="http://schemas.openxmlformats.org/officeDocument/2006/relationships/hyperlink" Target="&#1089;&#1084;&#1077;&#1085;&#1072;%20&#1088;&#1091;&#1082;%20&#1072;&#1074;&#1090;&#1086;%202.mp4" TargetMode="Externa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hyperlink" Target="&#1089;&#1084;&#1077;&#1085;&#1072;%20&#1088;&#1091;&#1082;%203.mp4" TargetMode="External"/><Relationship Id="rId5" Type="http://schemas.openxmlformats.org/officeDocument/2006/relationships/hyperlink" Target="&#1089;&#1084;&#1077;&#1085;&#1072;%20&#1088;&#1091;&#1082;%202.mp4" TargetMode="External"/><Relationship Id="rId10" Type="http://schemas.openxmlformats.org/officeDocument/2006/relationships/hyperlink" Target="&#1076;&#1086;&#1089;&#1084;&#1086;&#1090;&#1088;%20&#1091;&#1075;&#1083;&#1086;&#1074;.mp4" TargetMode="External"/><Relationship Id="rId4" Type="http://schemas.openxmlformats.org/officeDocument/2006/relationships/slide" Target="slide9.xml"/><Relationship Id="rId9" Type="http://schemas.openxmlformats.org/officeDocument/2006/relationships/hyperlink" Target="&#1082;&#1086;&#1083;&#1077;&#1085;&#1086;%20&#1083;&#1077;&#1074;&#1086;%20&#1087;&#1088;&#1072;&#1074;&#1086;.mp4" TargetMode="External"/></Relationships>
</file>

<file path=ppt/slides/_rels/slide1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1043;&#1051;&#1040;&#1042;&#1040;%203.pdf" TargetMode="External"/><Relationship Id="rId1" Type="http://schemas.openxmlformats.org/officeDocument/2006/relationships/slideLayout" Target="../slideLayouts/slideLayout2.xml"/><Relationship Id="rId6" Type="http://schemas.openxmlformats.org/officeDocument/2006/relationships/slide" Target="slide23.xml"/><Relationship Id="rId5" Type="http://schemas.openxmlformats.org/officeDocument/2006/relationships/slide" Target="slide14.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8" Type="http://schemas.openxmlformats.org/officeDocument/2006/relationships/hyperlink" Target="3%20&#1088;&#1072;&#1073;&#1086;&#1090;&#1072;%20&#1089;%20&#1088;&#1072;&#1079;&#1076;&#1074;&#1086;&#1077;&#1085;&#1080;&#1077;&#1084;.mp4" TargetMode="External"/><Relationship Id="rId3" Type="http://schemas.openxmlformats.org/officeDocument/2006/relationships/hyperlink" Target="3%20&#1088;&#1072;&#1073;&#1086;&#1090;&#1072;%20&#1080;&#1079;-&#1079;&#1072;%20&#1091;&#1082;&#1088;&#1099;&#1090;&#1080;&#1103;.mp4" TargetMode="External"/><Relationship Id="rId7" Type="http://schemas.openxmlformats.org/officeDocument/2006/relationships/hyperlink" Target="3%20&#1079;&#1072;%20&#1089;&#1077;&#1073;&#1103;.mp4" TargetMode="Externa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hyperlink" Target="3%20&#1088;&#1072;&#1073;&#1086;&#1090;&#1072;%20&#1074;&#1076;&#1074;&#1086;&#1077;&#1084;.mp4" TargetMode="External"/><Relationship Id="rId5" Type="http://schemas.openxmlformats.org/officeDocument/2006/relationships/hyperlink" Target="3%20&#1088;&#1072;&#1073;&#1086;&#1090;&#1072;%20&#1074;%20&#1076;&#1074;&#1080;&#1078;&#1077;&#1085;&#1080;&#1080;.mp4" TargetMode="External"/><Relationship Id="rId4" Type="http://schemas.openxmlformats.org/officeDocument/2006/relationships/slide" Target="slide12.xml"/></Relationships>
</file>

<file path=ppt/slides/_rels/slide14.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1043;&#1051;&#1040;&#1042;&#1040;%204.pdf" TargetMode="External"/><Relationship Id="rId1" Type="http://schemas.openxmlformats.org/officeDocument/2006/relationships/slideLayout" Target="../slideLayouts/slideLayout2.xml"/><Relationship Id="rId6" Type="http://schemas.openxmlformats.org/officeDocument/2006/relationships/slide" Target="slide26.xml"/><Relationship Id="rId5" Type="http://schemas.openxmlformats.org/officeDocument/2006/relationships/slide" Target="slide29.xml"/><Relationship Id="rId4" Type="http://schemas.openxmlformats.org/officeDocument/2006/relationships/slide" Target="slide25.xml"/></Relationships>
</file>

<file path=ppt/slides/_rels/slide25.xml.rels><?xml version="1.0" encoding="UTF-8" standalone="yes"?>
<Relationships xmlns="http://schemas.openxmlformats.org/package/2006/relationships"><Relationship Id="rId3" Type="http://schemas.openxmlformats.org/officeDocument/2006/relationships/hyperlink" Target="4%20&#1076;&#1077;&#1081;&#1089;&#1090;&#1074;&#1080;&#1103;%20&#1087;&#1086;&#1089;&#1083;&#1077;.mp4" TargetMode="Externa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hyperlink" Target="4%20&#1089;&#1072;&#1084;&#1086;&#1087;&#1086;&#1084;&#1086;&#1097;&#1100;.mp4" TargetMode="External"/><Relationship Id="rId5" Type="http://schemas.openxmlformats.org/officeDocument/2006/relationships/hyperlink" Target="4%20&#1044;&#1077;&#1081;&#1089;&#1090;&#1074;&#1080;&#1103;%20&#1087;&#1086;&#1089;&#1083;&#1077;%202.mp4" TargetMode="External"/><Relationship Id="rId4" Type="http://schemas.openxmlformats.org/officeDocument/2006/relationships/slide" Target="slide24.xml"/></Relationships>
</file>

<file path=ppt/slides/_rels/slide26.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32.xml"/><Relationship Id="rId3" Type="http://schemas.openxmlformats.org/officeDocument/2006/relationships/slide" Target="slide4.xml"/><Relationship Id="rId7" Type="http://schemas.openxmlformats.org/officeDocument/2006/relationships/slide" Target="slide7.xml"/><Relationship Id="rId12" Type="http://schemas.openxmlformats.org/officeDocument/2006/relationships/slide" Target="slide30.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slide" Target="slide24.xml"/><Relationship Id="rId5" Type="http://schemas.openxmlformats.org/officeDocument/2006/relationships/image" Target="../media/image2.png"/><Relationship Id="rId10" Type="http://schemas.openxmlformats.org/officeDocument/2006/relationships/slide" Target="slide12.xml"/><Relationship Id="rId4" Type="http://schemas.openxmlformats.org/officeDocument/2006/relationships/image" Target="../media/image1.png"/><Relationship Id="rId9" Type="http://schemas.openxmlformats.org/officeDocument/2006/relationships/slide" Target="slide1.xml"/><Relationship Id="rId14" Type="http://schemas.openxmlformats.org/officeDocument/2006/relationships/slide" Target="slide38.xml"/></Relationships>
</file>

<file path=ppt/slides/_rels/slide4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1043;&#1051;&#1040;&#1042;&#1040;%201.pdf" TargetMode="External"/><Relationship Id="rId1" Type="http://schemas.openxmlformats.org/officeDocument/2006/relationships/slideLayout" Target="../slideLayouts/slideLayout2.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hyperlink" Target="&#1043;&#1051;&#1040;&#1042;&#1040;%202.pdf" TargetMode="External"/><Relationship Id="rId1" Type="http://schemas.openxmlformats.org/officeDocument/2006/relationships/slideLayout" Target="../slideLayouts/slideLayout2.xml"/><Relationship Id="rId5" Type="http://schemas.openxmlformats.org/officeDocument/2006/relationships/slide" Target="slide11.xml"/><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4797152"/>
            <a:ext cx="8229600" cy="648072"/>
          </a:xfrm>
        </p:spPr>
        <p:txBody>
          <a:bodyPr/>
          <a:lstStyle/>
          <a:p>
            <a:pPr eaLnBrk="1" hangingPunct="1">
              <a:defRPr/>
            </a:pPr>
            <a:r>
              <a:rPr lang="ru-RU" sz="1400" b="1" dirty="0" smtClean="0">
                <a:solidFill>
                  <a:schemeClr val="tx1"/>
                </a:solidFill>
                <a:latin typeface="Times New Roman" panose="02020603050405020304" pitchFamily="18" charset="0"/>
                <a:cs typeface="Times New Roman" panose="02020603050405020304" pitchFamily="18" charset="0"/>
              </a:rPr>
              <a:t>Учебно-практическое пособие</a:t>
            </a:r>
            <a:br>
              <a:rPr lang="ru-RU" sz="1400" b="1" dirty="0" smtClean="0">
                <a:solidFill>
                  <a:schemeClr val="tx1"/>
                </a:solidFill>
                <a:latin typeface="Times New Roman" panose="02020603050405020304" pitchFamily="18" charset="0"/>
                <a:cs typeface="Times New Roman" panose="02020603050405020304" pitchFamily="18" charset="0"/>
              </a:rPr>
            </a:br>
            <a:r>
              <a:rPr lang="ru-RU" sz="1400" b="1" dirty="0" smtClean="0">
                <a:solidFill>
                  <a:schemeClr val="tx1"/>
                </a:solidFill>
                <a:latin typeface="Times New Roman" panose="02020603050405020304" pitchFamily="18" charset="0"/>
                <a:cs typeface="Times New Roman" panose="02020603050405020304" pitchFamily="18" charset="0"/>
              </a:rPr>
              <a:t>(мультимедийное)</a:t>
            </a:r>
          </a:p>
        </p:txBody>
      </p:sp>
      <p:sp>
        <p:nvSpPr>
          <p:cNvPr id="2051" name="Rectangle 3"/>
          <p:cNvSpPr>
            <a:spLocks noGrp="1" noChangeArrowheads="1"/>
          </p:cNvSpPr>
          <p:nvPr>
            <p:ph type="subTitle" idx="1"/>
          </p:nvPr>
        </p:nvSpPr>
        <p:spPr>
          <a:xfrm>
            <a:off x="323528" y="2636912"/>
            <a:ext cx="8568952" cy="1187638"/>
          </a:xfrm>
        </p:spPr>
        <p:txBody>
          <a:bodyPr/>
          <a:lstStyle/>
          <a:p>
            <a:r>
              <a:rPr lang="ru-RU" sz="2000" b="1" dirty="0">
                <a:latin typeface="Times New Roman" panose="02020603050405020304" pitchFamily="18" charset="0"/>
                <a:cs typeface="Times New Roman" panose="02020603050405020304" pitchFamily="18" charset="0"/>
              </a:rPr>
              <a:t>ОСОБЕННОСТИ ПРИМЕНЕНИЯ </a:t>
            </a:r>
            <a:r>
              <a:rPr lang="ru-RU" sz="2000" b="1" dirty="0" smtClean="0">
                <a:latin typeface="Times New Roman" panose="02020603050405020304" pitchFamily="18" charset="0"/>
                <a:cs typeface="Times New Roman" panose="02020603050405020304" pitchFamily="18" charset="0"/>
              </a:rPr>
              <a:t>ОГНЕСТРЕЛЬНОГО ОРУЖИЯ </a:t>
            </a:r>
            <a:r>
              <a:rPr lang="ru-RU" sz="2000" b="1" dirty="0">
                <a:latin typeface="Times New Roman" panose="02020603050405020304" pitchFamily="18" charset="0"/>
                <a:cs typeface="Times New Roman" panose="02020603050405020304" pitchFamily="18" charset="0"/>
              </a:rPr>
              <a:t>ПРИ ОСУЩЕСТВЛЕНИИ МЕРЫ БЕЗОПАСНОСТИ </a:t>
            </a:r>
          </a:p>
          <a:p>
            <a:r>
              <a:rPr lang="ru-RU" sz="2000" b="1" dirty="0">
                <a:latin typeface="Times New Roman" panose="02020603050405020304" pitchFamily="18" charset="0"/>
                <a:cs typeface="Times New Roman" panose="02020603050405020304" pitchFamily="18" charset="0"/>
              </a:rPr>
              <a:t>«ЛИЧНАЯ ОХРАНА» ДЛЯ СОТРУДНИКОВ ПОДРАЗДЕЛЕНИЙ</a:t>
            </a:r>
          </a:p>
          <a:p>
            <a:r>
              <a:rPr lang="ru-RU" sz="2000" b="1" dirty="0">
                <a:latin typeface="Times New Roman" panose="02020603050405020304" pitchFamily="18" charset="0"/>
                <a:cs typeface="Times New Roman" panose="02020603050405020304" pitchFamily="18" charset="0"/>
              </a:rPr>
              <a:t>ПО ОБЕСПЕЧЕНИЮ БЕЗОПАСНОСТИ ЛИЦ, </a:t>
            </a:r>
          </a:p>
          <a:p>
            <a:r>
              <a:rPr lang="ru-RU" sz="2000" b="1" dirty="0">
                <a:latin typeface="Times New Roman" panose="02020603050405020304" pitchFamily="18" charset="0"/>
                <a:cs typeface="Times New Roman" panose="02020603050405020304" pitchFamily="18" charset="0"/>
              </a:rPr>
              <a:t>ПОДЛЕЖАЩИХ ГОСУДАРСТВЕННОЙ ЗАЩИТЕ</a:t>
            </a:r>
          </a:p>
        </p:txBody>
      </p:sp>
      <p:sp>
        <p:nvSpPr>
          <p:cNvPr id="5" name="Rectangle 3"/>
          <p:cNvSpPr txBox="1">
            <a:spLocks noChangeArrowheads="1"/>
          </p:cNvSpPr>
          <p:nvPr/>
        </p:nvSpPr>
        <p:spPr bwMode="auto">
          <a:xfrm>
            <a:off x="611560" y="593562"/>
            <a:ext cx="8072494" cy="7472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SzPct val="90000"/>
              <a:buFont typeface="Wingdings" pitchFamily="2" charset="2"/>
              <a:buNone/>
              <a:defRPr sz="36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2"/>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9pPr>
          </a:lstStyle>
          <a:p>
            <a:r>
              <a:rPr lang="ru-RU" sz="1400" dirty="0" smtClean="0">
                <a:effectLst/>
                <a:latin typeface="Times New Roman" panose="02020603050405020304" pitchFamily="18" charset="0"/>
                <a:cs typeface="Times New Roman" panose="02020603050405020304" pitchFamily="18" charset="0"/>
              </a:rPr>
              <a:t>Федеральное </a:t>
            </a:r>
            <a:r>
              <a:rPr lang="ru-RU" sz="1400" dirty="0">
                <a:effectLst/>
                <a:latin typeface="Times New Roman" panose="02020603050405020304" pitchFamily="18" charset="0"/>
                <a:cs typeface="Times New Roman" panose="02020603050405020304" pitchFamily="18" charset="0"/>
              </a:rPr>
              <a:t>государственное казенное</a:t>
            </a:r>
          </a:p>
          <a:p>
            <a:r>
              <a:rPr lang="ru-RU" sz="1400" dirty="0">
                <a:effectLst/>
                <a:latin typeface="Times New Roman" panose="02020603050405020304" pitchFamily="18" charset="0"/>
                <a:cs typeface="Times New Roman" panose="02020603050405020304" pitchFamily="18" charset="0"/>
              </a:rPr>
              <a:t>образовательное учреждение высшего образования</a:t>
            </a:r>
          </a:p>
          <a:p>
            <a:r>
              <a:rPr lang="ru-RU" sz="1400" dirty="0">
                <a:effectLst/>
                <a:latin typeface="Times New Roman" panose="02020603050405020304" pitchFamily="18" charset="0"/>
                <a:cs typeface="Times New Roman" panose="02020603050405020304" pitchFamily="18" charset="0"/>
              </a:rPr>
              <a:t>«Уфимский юридический институт</a:t>
            </a:r>
          </a:p>
          <a:p>
            <a:r>
              <a:rPr lang="ru-RU" sz="1400" dirty="0">
                <a:effectLst/>
                <a:latin typeface="Times New Roman" panose="02020603050405020304" pitchFamily="18" charset="0"/>
                <a:cs typeface="Times New Roman" panose="02020603050405020304" pitchFamily="18" charset="0"/>
              </a:rPr>
              <a:t>Министерства внутренних дел Российской Федерации»</a:t>
            </a:r>
            <a:endParaRPr lang="ru-RU" sz="1400" b="1" kern="0" dirty="0">
              <a:latin typeface="Times New Roman" panose="02020603050405020304" pitchFamily="18" charset="0"/>
              <a:cs typeface="Times New Roman" panose="02020603050405020304" pitchFamily="18" charset="0"/>
            </a:endParaRPr>
          </a:p>
        </p:txBody>
      </p:sp>
      <p:sp>
        <p:nvSpPr>
          <p:cNvPr id="6" name="Rectangle 3"/>
          <p:cNvSpPr txBox="1">
            <a:spLocks noChangeArrowheads="1"/>
          </p:cNvSpPr>
          <p:nvPr/>
        </p:nvSpPr>
        <p:spPr bwMode="auto">
          <a:xfrm>
            <a:off x="611560" y="6066170"/>
            <a:ext cx="8072494" cy="7472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SzPct val="90000"/>
              <a:buFont typeface="Wingdings" pitchFamily="2" charset="2"/>
              <a:buNone/>
              <a:defRPr sz="36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2"/>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9pPr>
          </a:lstStyle>
          <a:p>
            <a:r>
              <a:rPr lang="ru-RU" sz="1400" b="1" kern="0" dirty="0" smtClean="0">
                <a:latin typeface="Times New Roman" panose="02020603050405020304" pitchFamily="18" charset="0"/>
                <a:cs typeface="Times New Roman" panose="02020603050405020304" pitchFamily="18" charset="0"/>
              </a:rPr>
              <a:t>Уфа 2023</a:t>
            </a:r>
            <a:endParaRPr lang="ru-RU" sz="1400" b="1" kern="0" dirty="0">
              <a:latin typeface="Times New Roman" panose="02020603050405020304" pitchFamily="18" charset="0"/>
              <a:cs typeface="Times New Roman" panose="02020603050405020304" pitchFamily="18" charset="0"/>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1380449" y="836712"/>
            <a:ext cx="3783152"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3" action="ppaction://hlinkfile"/>
              </a:rPr>
              <a:t>Видео. Смена магазина</a:t>
            </a:r>
            <a:endParaRPr lang="ru-RU" sz="2400" b="1" dirty="0">
              <a:effectLst>
                <a:outerShdw blurRad="38100" dist="38100" dir="2700000" algn="tl">
                  <a:srgbClr val="000000">
                    <a:alpha val="43137"/>
                  </a:srgbClr>
                </a:outerShdw>
              </a:effectLst>
            </a:endParaRPr>
          </a:p>
        </p:txBody>
      </p:sp>
      <p:sp>
        <p:nvSpPr>
          <p:cNvPr id="5" name="TextBox 4"/>
          <p:cNvSpPr txBox="1"/>
          <p:nvPr/>
        </p:nvSpPr>
        <p:spPr>
          <a:xfrm>
            <a:off x="107504" y="6476239"/>
            <a:ext cx="1001108" cy="369332"/>
          </a:xfrm>
          <a:prstGeom prst="rect">
            <a:avLst/>
          </a:prstGeom>
          <a:noFill/>
        </p:spPr>
        <p:txBody>
          <a:bodyPr wrap="none" rtlCol="0">
            <a:spAutoFit/>
          </a:bodyPr>
          <a:lstStyle/>
          <a:p>
            <a:r>
              <a:rPr lang="ru-RU" dirty="0" smtClean="0">
                <a:hlinkClick r:id="rId4" action="ppaction://hlinksldjump"/>
              </a:rPr>
              <a:t>Глава 2</a:t>
            </a:r>
            <a:endParaRPr lang="ru-RU" dirty="0"/>
          </a:p>
        </p:txBody>
      </p:sp>
      <p:sp>
        <p:nvSpPr>
          <p:cNvPr id="7" name="TextBox 6"/>
          <p:cNvSpPr txBox="1"/>
          <p:nvPr/>
        </p:nvSpPr>
        <p:spPr>
          <a:xfrm>
            <a:off x="1412032" y="1628800"/>
            <a:ext cx="4298741"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5" action="ppaction://hlinkfile"/>
              </a:rPr>
              <a:t>Видео. Вариант смены рук</a:t>
            </a:r>
            <a:endParaRPr lang="ru-RU" sz="2400" b="1" dirty="0">
              <a:effectLst>
                <a:outerShdw blurRad="38100" dist="38100" dir="2700000" algn="tl">
                  <a:srgbClr val="000000">
                    <a:alpha val="43137"/>
                  </a:srgbClr>
                </a:outerShdw>
              </a:effectLst>
            </a:endParaRPr>
          </a:p>
        </p:txBody>
      </p:sp>
      <p:sp>
        <p:nvSpPr>
          <p:cNvPr id="8" name="TextBox 7"/>
          <p:cNvSpPr txBox="1"/>
          <p:nvPr/>
        </p:nvSpPr>
        <p:spPr>
          <a:xfrm>
            <a:off x="1412032" y="2420888"/>
            <a:ext cx="4734758"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6" action="ppaction://hlinkfile"/>
              </a:rPr>
              <a:t>Видео. Вариант смены рук 2</a:t>
            </a:r>
            <a:endParaRPr lang="ru-RU" sz="2400" b="1" dirty="0">
              <a:effectLst>
                <a:outerShdw blurRad="38100" dist="38100" dir="2700000" algn="tl">
                  <a:srgbClr val="000000">
                    <a:alpha val="43137"/>
                  </a:srgbClr>
                </a:outerShdw>
              </a:effectLst>
            </a:endParaRPr>
          </a:p>
        </p:txBody>
      </p:sp>
      <p:sp>
        <p:nvSpPr>
          <p:cNvPr id="9" name="TextBox 8"/>
          <p:cNvSpPr txBox="1"/>
          <p:nvPr/>
        </p:nvSpPr>
        <p:spPr>
          <a:xfrm>
            <a:off x="1412032" y="3284984"/>
            <a:ext cx="4826001"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7" action="ppaction://hlinkfile"/>
              </a:rPr>
              <a:t>Видео. Смена рук на автомате</a:t>
            </a:r>
            <a:endParaRPr lang="ru-RU" sz="2400" b="1" dirty="0">
              <a:effectLst>
                <a:outerShdw blurRad="38100" dist="38100" dir="2700000" algn="tl">
                  <a:srgbClr val="000000">
                    <a:alpha val="43137"/>
                  </a:srgbClr>
                </a:outerShdw>
              </a:effectLst>
            </a:endParaRPr>
          </a:p>
        </p:txBody>
      </p:sp>
      <p:sp>
        <p:nvSpPr>
          <p:cNvPr id="10" name="TextBox 9"/>
          <p:cNvSpPr txBox="1"/>
          <p:nvPr/>
        </p:nvSpPr>
        <p:spPr>
          <a:xfrm>
            <a:off x="1415447" y="4005064"/>
            <a:ext cx="3778342"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8" action="ppaction://hlinkfile"/>
              </a:rPr>
              <a:t>Видео. Работа с колена</a:t>
            </a:r>
            <a:endParaRPr lang="ru-RU" sz="2400" b="1" dirty="0">
              <a:effectLst>
                <a:outerShdw blurRad="38100" dist="38100" dir="2700000" algn="tl">
                  <a:srgbClr val="000000">
                    <a:alpha val="43137"/>
                  </a:srgbClr>
                </a:outerShdw>
              </a:effectLst>
            </a:endParaRPr>
          </a:p>
        </p:txBody>
      </p:sp>
      <p:sp>
        <p:nvSpPr>
          <p:cNvPr id="11" name="TextBox 10"/>
          <p:cNvSpPr txBox="1"/>
          <p:nvPr/>
        </p:nvSpPr>
        <p:spPr>
          <a:xfrm>
            <a:off x="1412032" y="4869160"/>
            <a:ext cx="5793702"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9" action="ppaction://hlinkfile"/>
              </a:rPr>
              <a:t>Видео. Смена правое/левое колено</a:t>
            </a:r>
            <a:endParaRPr lang="ru-RU" sz="2400" b="1" dirty="0">
              <a:effectLst>
                <a:outerShdw blurRad="38100" dist="38100" dir="2700000" algn="tl">
                  <a:srgbClr val="000000">
                    <a:alpha val="43137"/>
                  </a:srgbClr>
                </a:outerShdw>
              </a:effectLst>
            </a:endParaRPr>
          </a:p>
        </p:txBody>
      </p:sp>
      <p:sp>
        <p:nvSpPr>
          <p:cNvPr id="12" name="TextBox 11"/>
          <p:cNvSpPr txBox="1"/>
          <p:nvPr/>
        </p:nvSpPr>
        <p:spPr>
          <a:xfrm>
            <a:off x="1412032" y="5661248"/>
            <a:ext cx="358655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10" action="ppaction://hlinkfile"/>
              </a:rPr>
              <a:t>Видео. Досмотр углов</a:t>
            </a:r>
            <a:endParaRPr lang="ru-RU"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15826880"/>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17333"/>
            <a:ext cx="8229600" cy="579419"/>
          </a:xfrm>
        </p:spPr>
        <p:txBody>
          <a:bodyPr/>
          <a:lstStyle/>
          <a:p>
            <a:r>
              <a:rPr lang="ru-RU" sz="2400" b="1" dirty="0">
                <a:solidFill>
                  <a:srgbClr val="FFC000"/>
                </a:solidFill>
              </a:rPr>
              <a:t>Рекомендации по выявлению </a:t>
            </a:r>
            <a:r>
              <a:rPr lang="ru-RU" sz="2400" b="1" dirty="0" err="1">
                <a:solidFill>
                  <a:srgbClr val="FFC000"/>
                </a:solidFill>
              </a:rPr>
              <a:t>угрозоносителей</a:t>
            </a:r>
            <a:r>
              <a:rPr lang="ru-RU" sz="2400" b="1" dirty="0">
                <a:solidFill>
                  <a:srgbClr val="FFC000"/>
                </a:solidFill>
              </a:rPr>
              <a:t>, оценке опасности нападения и принятию решения на применение огнестрельного оружия</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1452538" y="1743199"/>
            <a:ext cx="631531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rPr>
              <a:t>Задания для самостоятельной работы</a:t>
            </a:r>
            <a:endParaRPr lang="ru-RU" sz="2400" b="1" dirty="0">
              <a:effectLst>
                <a:outerShdw blurRad="38100" dist="38100" dir="2700000" algn="tl">
                  <a:srgbClr val="000000">
                    <a:alpha val="43137"/>
                  </a:srgbClr>
                </a:outerShdw>
              </a:effectLst>
            </a:endParaRPr>
          </a:p>
        </p:txBody>
      </p:sp>
      <p:sp>
        <p:nvSpPr>
          <p:cNvPr id="6" name="TextBox 5"/>
          <p:cNvSpPr txBox="1"/>
          <p:nvPr/>
        </p:nvSpPr>
        <p:spPr>
          <a:xfrm>
            <a:off x="487901" y="2446050"/>
            <a:ext cx="8312213" cy="3831818"/>
          </a:xfrm>
          <a:prstGeom prst="rect">
            <a:avLst/>
          </a:prstGeom>
          <a:noFill/>
        </p:spPr>
        <p:txBody>
          <a:bodyPr wrap="square" rtlCol="0">
            <a:spAutoFit/>
          </a:bodyPr>
          <a:lstStyle/>
          <a:p>
            <a:pPr>
              <a:lnSpc>
                <a:spcPct val="150000"/>
              </a:lnSpc>
            </a:pPr>
            <a:r>
              <a:rPr lang="ru-RU" b="1" dirty="0" smtClean="0"/>
              <a:t>Упражнение «Кил </a:t>
            </a:r>
            <a:r>
              <a:rPr lang="ru-RU" b="1" dirty="0"/>
              <a:t>Х</a:t>
            </a:r>
            <a:r>
              <a:rPr lang="ru-RU" b="1" dirty="0" smtClean="0"/>
              <a:t>аус»</a:t>
            </a:r>
            <a:endParaRPr lang="ru-RU" sz="1100" dirty="0"/>
          </a:p>
          <a:p>
            <a:pPr marL="0" lvl="3">
              <a:lnSpc>
                <a:spcPct val="150000"/>
              </a:lnSpc>
            </a:pPr>
            <a:r>
              <a:rPr lang="ru-RU" dirty="0" smtClean="0"/>
              <a:t>Во время самостоятельной подготовки один из обучающихся группы выступает в роли </a:t>
            </a:r>
            <a:r>
              <a:rPr lang="ru-RU" dirty="0" err="1" smtClean="0"/>
              <a:t>угрозоносителя</a:t>
            </a:r>
            <a:r>
              <a:rPr lang="ru-RU" dirty="0" smtClean="0"/>
              <a:t> и вооружается макетами огнестрельного или холодного оружия. При этом обучающийся, играющий роль сотрудника </a:t>
            </a:r>
            <a:r>
              <a:rPr lang="ru-RU" dirty="0" err="1" smtClean="0"/>
              <a:t>госзащиты</a:t>
            </a:r>
            <a:r>
              <a:rPr lang="ru-RU" dirty="0" smtClean="0"/>
              <a:t>, не знает кто играет роль </a:t>
            </a:r>
            <a:r>
              <a:rPr lang="ru-RU" dirty="0" err="1" smtClean="0"/>
              <a:t>угрозоносителя</a:t>
            </a:r>
            <a:r>
              <a:rPr lang="ru-RU" dirty="0" smtClean="0"/>
              <a:t>. Задача </a:t>
            </a:r>
            <a:r>
              <a:rPr lang="ru-RU" dirty="0" err="1" smtClean="0"/>
              <a:t>угрозоносителя</a:t>
            </a:r>
            <a:r>
              <a:rPr lang="ru-RU" dirty="0" smtClean="0"/>
              <a:t> скрытно приблизиться к сотруднику </a:t>
            </a:r>
            <a:r>
              <a:rPr lang="ru-RU" dirty="0" err="1" smtClean="0"/>
              <a:t>госзащиты</a:t>
            </a:r>
            <a:r>
              <a:rPr lang="ru-RU" dirty="0" smtClean="0"/>
              <a:t> в толпе и совершить нападение. Задача сотрудника </a:t>
            </a:r>
            <a:r>
              <a:rPr lang="ru-RU" dirty="0" err="1" smtClean="0"/>
              <a:t>госзащиты</a:t>
            </a:r>
            <a:r>
              <a:rPr lang="ru-RU" dirty="0" smtClean="0"/>
              <a:t> используя методы </a:t>
            </a:r>
            <a:r>
              <a:rPr lang="ru-RU" dirty="0" err="1" smtClean="0"/>
              <a:t>профайлинга</a:t>
            </a:r>
            <a:r>
              <a:rPr lang="ru-RU" dirty="0" smtClean="0"/>
              <a:t> выявить </a:t>
            </a:r>
            <a:r>
              <a:rPr lang="ru-RU" dirty="0" err="1" smtClean="0"/>
              <a:t>угрозоносителя</a:t>
            </a:r>
            <a:r>
              <a:rPr lang="ru-RU" dirty="0" smtClean="0"/>
              <a:t> и отразить нападение. Упражнение повторяется многократно с разными </a:t>
            </a:r>
            <a:r>
              <a:rPr lang="ru-RU" dirty="0" err="1" smtClean="0"/>
              <a:t>угрозоносителями</a:t>
            </a:r>
            <a:r>
              <a:rPr lang="ru-RU" dirty="0" smtClean="0"/>
              <a:t>.</a:t>
            </a:r>
            <a:endParaRPr lang="ru-RU" dirty="0"/>
          </a:p>
        </p:txBody>
      </p:sp>
      <p:sp>
        <p:nvSpPr>
          <p:cNvPr id="8" name="TextBox 7"/>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2</a:t>
            </a:r>
            <a:endParaRPr lang="ru-RU" dirty="0"/>
          </a:p>
        </p:txBody>
      </p:sp>
    </p:spTree>
    <p:extLst>
      <p:ext uri="{BB962C8B-B14F-4D97-AF65-F5344CB8AC3E}">
        <p14:creationId xmlns:p14="http://schemas.microsoft.com/office/powerpoint/2010/main" val="446430963"/>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547" y="1259765"/>
            <a:ext cx="8078298" cy="579419"/>
          </a:xfrm>
        </p:spPr>
        <p:txBody>
          <a:bodyPr/>
          <a:lstStyle/>
          <a:p>
            <a:pPr algn="just"/>
            <a:r>
              <a:rPr lang="ru-RU" sz="32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t/>
            </a:r>
            <a:br>
              <a:rPr lang="ru-RU" sz="32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br>
            <a:r>
              <a:rPr lang="ru-RU" sz="32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t/>
            </a:r>
            <a:br>
              <a:rPr lang="ru-RU" sz="32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br>
            <a:r>
              <a:rPr lang="ru-RU" sz="24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t>- Порядок </a:t>
            </a:r>
            <a:r>
              <a:rPr lang="ru-RU" sz="2400" b="1" kern="1200" dirty="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t>применения огнестрельного оружия при реализации меры безопасности «личная охрана»</a:t>
            </a:r>
            <a:endParaRPr lang="ru-RU" sz="2400" b="1" kern="1200" dirty="0">
              <a:solidFill>
                <a:schemeClr val="tx1"/>
              </a:solidFill>
              <a:effectLst>
                <a:outerShdw blurRad="38100" dist="38100" dir="2700000" algn="tl">
                  <a:srgbClr val="000000">
                    <a:alpha val="43137"/>
                  </a:srgbClr>
                </a:outerShdw>
              </a:effectLst>
              <a:latin typeface="Arial" charset="0"/>
              <a:ea typeface="+mn-ea"/>
              <a:cs typeface="Arial" charset="0"/>
            </a:endParaRPr>
          </a:p>
        </p:txBody>
      </p:sp>
      <p:sp>
        <p:nvSpPr>
          <p:cNvPr id="3" name="Управляющая кнопка: домой 2">
            <a:hlinkClick r:id="rId3"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677547" y="2491090"/>
            <a:ext cx="2811475" cy="954107"/>
          </a:xfrm>
          <a:prstGeom prst="rect">
            <a:avLst/>
          </a:prstGeom>
          <a:noFill/>
        </p:spPr>
        <p:txBody>
          <a:bodyPr wrap="none" rtlCol="0">
            <a:spAutoFit/>
          </a:bodyPr>
          <a:lstStyle/>
          <a:p>
            <a:endParaRPr lang="ru-RU" sz="3200" b="1" dirty="0" smtClean="0">
              <a:effectLst>
                <a:outerShdw blurRad="38100" dist="38100" dir="2700000" algn="tl">
                  <a:srgbClr val="000000">
                    <a:alpha val="43137"/>
                  </a:srgbClr>
                </a:outerShdw>
              </a:effectLst>
              <a:hlinkClick r:id="rId4" action="ppaction://hlinksldjump"/>
            </a:endParaRPr>
          </a:p>
          <a:p>
            <a:r>
              <a:rPr lang="ru-RU" sz="2400" b="1" dirty="0" smtClean="0">
                <a:effectLst>
                  <a:outerShdw blurRad="38100" dist="38100" dir="2700000" algn="tl">
                    <a:srgbClr val="000000">
                      <a:alpha val="43137"/>
                    </a:srgbClr>
                  </a:outerShdw>
                </a:effectLst>
                <a:hlinkClick r:id="rId4" action="ppaction://hlinksldjump"/>
              </a:rPr>
              <a:t>- Видео по главе </a:t>
            </a:r>
            <a:endParaRPr lang="ru-RU" sz="2400" b="1" dirty="0">
              <a:effectLst>
                <a:outerShdw blurRad="38100" dist="38100" dir="2700000" algn="tl">
                  <a:srgbClr val="000000">
                    <a:alpha val="43137"/>
                  </a:srgbClr>
                </a:outerShdw>
              </a:effectLst>
            </a:endParaRPr>
          </a:p>
        </p:txBody>
      </p:sp>
      <p:sp>
        <p:nvSpPr>
          <p:cNvPr id="5" name="TextBox 4"/>
          <p:cNvSpPr txBox="1"/>
          <p:nvPr/>
        </p:nvSpPr>
        <p:spPr>
          <a:xfrm>
            <a:off x="677547" y="3660762"/>
            <a:ext cx="5046381" cy="954107"/>
          </a:xfrm>
          <a:prstGeom prst="rect">
            <a:avLst/>
          </a:prstGeom>
          <a:noFill/>
        </p:spPr>
        <p:txBody>
          <a:bodyPr wrap="none" rtlCol="0">
            <a:spAutoFit/>
          </a:bodyPr>
          <a:lstStyle/>
          <a:p>
            <a:endParaRPr lang="ru-RU" sz="3200" b="1" dirty="0" smtClean="0">
              <a:effectLst>
                <a:outerShdw blurRad="38100" dist="38100" dir="2700000" algn="tl">
                  <a:srgbClr val="000000">
                    <a:alpha val="43137"/>
                  </a:srgbClr>
                </a:outerShdw>
              </a:effectLst>
              <a:hlinkClick r:id="rId5" action="ppaction://hlinksldjump"/>
            </a:endParaRPr>
          </a:p>
          <a:p>
            <a:r>
              <a:rPr lang="ru-RU" sz="2400" b="1" dirty="0" smtClean="0">
                <a:effectLst>
                  <a:outerShdw blurRad="38100" dist="38100" dir="2700000" algn="tl">
                    <a:srgbClr val="000000">
                      <a:alpha val="43137"/>
                    </a:srgbClr>
                  </a:outerShdw>
                </a:effectLst>
                <a:hlinkClick r:id="rId5" action="ppaction://hlinksldjump"/>
              </a:rPr>
              <a:t>- Структурно-логические схемы</a:t>
            </a:r>
            <a:endParaRPr lang="ru-RU" sz="2400" b="1" dirty="0">
              <a:effectLst>
                <a:outerShdw blurRad="38100" dist="38100" dir="2700000" algn="tl">
                  <a:srgbClr val="000000">
                    <a:alpha val="43137"/>
                  </a:srgbClr>
                </a:outerShdw>
              </a:effectLst>
            </a:endParaRPr>
          </a:p>
        </p:txBody>
      </p:sp>
      <p:sp>
        <p:nvSpPr>
          <p:cNvPr id="6" name="TextBox 5"/>
          <p:cNvSpPr txBox="1"/>
          <p:nvPr/>
        </p:nvSpPr>
        <p:spPr>
          <a:xfrm>
            <a:off x="684297" y="4830434"/>
            <a:ext cx="6331349" cy="954107"/>
          </a:xfrm>
          <a:prstGeom prst="rect">
            <a:avLst/>
          </a:prstGeom>
          <a:noFill/>
        </p:spPr>
        <p:txBody>
          <a:bodyPr wrap="none" rtlCol="0">
            <a:spAutoFit/>
          </a:bodyPr>
          <a:lstStyle/>
          <a:p>
            <a:endParaRPr lang="ru-RU" sz="3200" b="1" dirty="0" smtClean="0">
              <a:effectLst>
                <a:outerShdw blurRad="38100" dist="38100" dir="2700000" algn="tl">
                  <a:srgbClr val="000000">
                    <a:alpha val="43137"/>
                  </a:srgbClr>
                </a:outerShdw>
              </a:effectLst>
              <a:hlinkClick r:id="rId6" action="ppaction://hlinksldjump"/>
            </a:endParaRPr>
          </a:p>
          <a:p>
            <a:r>
              <a:rPr lang="ru-RU" sz="2400" b="1" dirty="0" smtClean="0">
                <a:effectLst>
                  <a:outerShdw blurRad="38100" dist="38100" dir="2700000" algn="tl">
                    <a:srgbClr val="000000">
                      <a:alpha val="43137"/>
                    </a:srgbClr>
                  </a:outerShdw>
                </a:effectLst>
                <a:hlinkClick r:id="rId6" action="ppaction://hlinksldjump"/>
              </a:rPr>
              <a:t>- Задания для самостоятельной работы</a:t>
            </a:r>
            <a:endParaRPr lang="ru-RU" sz="2400" b="1" dirty="0">
              <a:effectLst>
                <a:outerShdw blurRad="38100" dist="38100" dir="2700000" algn="tl">
                  <a:srgbClr val="000000">
                    <a:alpha val="43137"/>
                  </a:srgbClr>
                </a:outerShdw>
              </a:effectLst>
            </a:endParaRPr>
          </a:p>
        </p:txBody>
      </p:sp>
      <p:sp>
        <p:nvSpPr>
          <p:cNvPr id="7" name="Заголовок 1"/>
          <p:cNvSpPr txBox="1">
            <a:spLocks/>
          </p:cNvSpPr>
          <p:nvPr/>
        </p:nvSpPr>
        <p:spPr bwMode="auto">
          <a:xfrm>
            <a:off x="457200" y="404664"/>
            <a:ext cx="8229600" cy="5794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a:lstStyle>
          <a:p>
            <a:r>
              <a:rPr lang="ru-RU" sz="4800" b="1" dirty="0" smtClean="0">
                <a:solidFill>
                  <a:srgbClr val="FFC000"/>
                </a:solidFill>
              </a:rPr>
              <a:t>Глава 3</a:t>
            </a:r>
            <a:endParaRPr lang="ru-RU" sz="4800" b="1" dirty="0">
              <a:solidFill>
                <a:srgbClr val="FFC000"/>
              </a:solidFill>
            </a:endParaRPr>
          </a:p>
        </p:txBody>
      </p:sp>
    </p:spTree>
    <p:extLst>
      <p:ext uri="{BB962C8B-B14F-4D97-AF65-F5344CB8AC3E}">
        <p14:creationId xmlns:p14="http://schemas.microsoft.com/office/powerpoint/2010/main" val="1566785008"/>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1380449" y="980728"/>
            <a:ext cx="4615623"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3" action="ppaction://hlinkfile"/>
              </a:rPr>
              <a:t>Видео. Работа из-за укрытия</a:t>
            </a:r>
            <a:endParaRPr lang="ru-RU" sz="2400" b="1" dirty="0">
              <a:effectLst>
                <a:outerShdw blurRad="38100" dist="38100" dir="2700000" algn="tl">
                  <a:srgbClr val="000000">
                    <a:alpha val="43137"/>
                  </a:srgbClr>
                </a:outerShdw>
              </a:effectLst>
            </a:endParaRPr>
          </a:p>
        </p:txBody>
      </p:sp>
      <p:sp>
        <p:nvSpPr>
          <p:cNvPr id="5" name="TextBox 4"/>
          <p:cNvSpPr txBox="1"/>
          <p:nvPr/>
        </p:nvSpPr>
        <p:spPr>
          <a:xfrm>
            <a:off x="107504" y="6476239"/>
            <a:ext cx="1001108" cy="369332"/>
          </a:xfrm>
          <a:prstGeom prst="rect">
            <a:avLst/>
          </a:prstGeom>
          <a:noFill/>
        </p:spPr>
        <p:txBody>
          <a:bodyPr wrap="none" rtlCol="0">
            <a:spAutoFit/>
          </a:bodyPr>
          <a:lstStyle/>
          <a:p>
            <a:r>
              <a:rPr lang="ru-RU" dirty="0" smtClean="0">
                <a:hlinkClick r:id="rId4" action="ppaction://hlinksldjump"/>
              </a:rPr>
              <a:t>Глава 3</a:t>
            </a:r>
            <a:endParaRPr lang="ru-RU" dirty="0"/>
          </a:p>
        </p:txBody>
      </p:sp>
      <p:sp>
        <p:nvSpPr>
          <p:cNvPr id="7" name="TextBox 6"/>
          <p:cNvSpPr txBox="1"/>
          <p:nvPr/>
        </p:nvSpPr>
        <p:spPr>
          <a:xfrm>
            <a:off x="1353282" y="2132856"/>
            <a:ext cx="6315062"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5" action="ppaction://hlinkfile"/>
              </a:rPr>
              <a:t>Виде. Применение оружия в движении</a:t>
            </a:r>
            <a:endParaRPr lang="ru-RU" sz="2400" b="1" dirty="0">
              <a:effectLst>
                <a:outerShdw blurRad="38100" dist="38100" dir="2700000" algn="tl">
                  <a:srgbClr val="000000">
                    <a:alpha val="43137"/>
                  </a:srgbClr>
                </a:outerShdw>
              </a:effectLst>
            </a:endParaRPr>
          </a:p>
        </p:txBody>
      </p:sp>
      <p:sp>
        <p:nvSpPr>
          <p:cNvPr id="8" name="TextBox 7"/>
          <p:cNvSpPr txBox="1"/>
          <p:nvPr/>
        </p:nvSpPr>
        <p:spPr>
          <a:xfrm>
            <a:off x="1412032" y="3212976"/>
            <a:ext cx="6044219"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6" action="ppaction://hlinkfile"/>
              </a:rPr>
              <a:t>Видео. Работа группы личной охраны</a:t>
            </a:r>
            <a:endParaRPr lang="ru-RU" sz="2400" b="1" dirty="0">
              <a:effectLst>
                <a:outerShdw blurRad="38100" dist="38100" dir="2700000" algn="tl">
                  <a:srgbClr val="000000">
                    <a:alpha val="43137"/>
                  </a:srgbClr>
                </a:outerShdw>
              </a:effectLst>
            </a:endParaRPr>
          </a:p>
        </p:txBody>
      </p:sp>
      <p:sp>
        <p:nvSpPr>
          <p:cNvPr id="9" name="TextBox 8"/>
          <p:cNvSpPr txBox="1"/>
          <p:nvPr/>
        </p:nvSpPr>
        <p:spPr>
          <a:xfrm>
            <a:off x="1412032" y="4365104"/>
            <a:ext cx="5625386"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7" action="ppaction://hlinkfile"/>
              </a:rPr>
              <a:t>Видео. Защита ЗЛ с уводом за себя</a:t>
            </a:r>
            <a:endParaRPr lang="ru-RU" sz="2400" b="1" dirty="0">
              <a:effectLst>
                <a:outerShdw blurRad="38100" dist="38100" dir="2700000" algn="tl">
                  <a:srgbClr val="000000">
                    <a:alpha val="43137"/>
                  </a:srgbClr>
                </a:outerShdw>
              </a:effectLst>
            </a:endParaRPr>
          </a:p>
        </p:txBody>
      </p:sp>
      <p:sp>
        <p:nvSpPr>
          <p:cNvPr id="10" name="TextBox 9"/>
          <p:cNvSpPr txBox="1"/>
          <p:nvPr/>
        </p:nvSpPr>
        <p:spPr>
          <a:xfrm>
            <a:off x="1412032" y="5229200"/>
            <a:ext cx="6139053"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8" action="ppaction://hlinkfile"/>
              </a:rPr>
              <a:t>Видео. Защита ЗЛ с раздвоением цели</a:t>
            </a:r>
            <a:endParaRPr lang="ru-RU"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30421662"/>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домой 4">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8" name="Группа 7"/>
          <p:cNvGrpSpPr/>
          <p:nvPr/>
        </p:nvGrpSpPr>
        <p:grpSpPr>
          <a:xfrm>
            <a:off x="683568" y="477957"/>
            <a:ext cx="7776864" cy="5422325"/>
            <a:chOff x="43246" y="499592"/>
            <a:chExt cx="5554039" cy="4702515"/>
          </a:xfrm>
        </p:grpSpPr>
        <p:sp>
          <p:nvSpPr>
            <p:cNvPr id="9" name="Прямоугольник: скругленные углы 2"/>
            <p:cNvSpPr/>
            <p:nvPr/>
          </p:nvSpPr>
          <p:spPr>
            <a:xfrm>
              <a:off x="48454" y="499592"/>
              <a:ext cx="5523341" cy="748273"/>
            </a:xfrm>
            <a:prstGeom prst="roundRect">
              <a:avLst/>
            </a:prstGeom>
            <a:solidFill>
              <a:srgbClr val="27689D"/>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Bef>
                  <a:spcPts val="900"/>
                </a:spcBef>
                <a:spcAft>
                  <a:spcPts val="0"/>
                </a:spcAft>
              </a:pPr>
              <a:r>
                <a:rPr lang="ru-RU" sz="1400" b="1" dirty="0">
                  <a:effectLst/>
                  <a:latin typeface="Times New Roman"/>
                  <a:ea typeface="Calibri"/>
                  <a:cs typeface="Times New Roman"/>
                </a:rPr>
                <a:t>ОСНОВАНИЯ ПРИМЕНЕНИЯ </a:t>
              </a:r>
              <a:endParaRPr lang="ru-RU" sz="1100" dirty="0">
                <a:effectLst/>
                <a:ea typeface="Calibri"/>
                <a:cs typeface="Times New Roman"/>
              </a:endParaRPr>
            </a:p>
            <a:p>
              <a:pPr algn="ctr">
                <a:lnSpc>
                  <a:spcPct val="115000"/>
                </a:lnSpc>
                <a:spcAft>
                  <a:spcPts val="0"/>
                </a:spcAft>
              </a:pPr>
              <a:r>
                <a:rPr lang="ru-RU" sz="1400" b="1" dirty="0">
                  <a:effectLst/>
                  <a:latin typeface="Times New Roman"/>
                  <a:ea typeface="Calibri"/>
                  <a:cs typeface="Times New Roman"/>
                </a:rPr>
                <a:t>ОГНЕСТРЕЛЬНОГО ОРУЖИЯ </a:t>
              </a:r>
              <a:endParaRPr lang="ru-RU" sz="1100" dirty="0">
                <a:effectLst/>
                <a:ea typeface="Calibri"/>
                <a:cs typeface="Times New Roman"/>
              </a:endParaRPr>
            </a:p>
            <a:p>
              <a:pPr algn="ctr">
                <a:lnSpc>
                  <a:spcPct val="115000"/>
                </a:lnSpc>
                <a:spcAft>
                  <a:spcPts val="0"/>
                </a:spcAft>
              </a:pPr>
              <a:r>
                <a:rPr lang="ru-RU" sz="1400" b="1" dirty="0">
                  <a:effectLst/>
                  <a:latin typeface="Times New Roman"/>
                  <a:ea typeface="Calibri"/>
                  <a:cs typeface="Times New Roman"/>
                </a:rPr>
                <a:t>В СООТВЕТСТВИИ СО СТ. 23 ФЗ «О ПОЛИЦИИ</a:t>
              </a:r>
              <a:r>
                <a:rPr lang="ru-RU" sz="1400" b="1" dirty="0" smtClean="0">
                  <a:effectLst/>
                  <a:latin typeface="Times New Roman"/>
                  <a:ea typeface="Calibri"/>
                  <a:cs typeface="Times New Roman"/>
                </a:rPr>
                <a:t>»</a:t>
              </a:r>
              <a:endParaRPr lang="ru-RU" sz="1100" dirty="0">
                <a:effectLst/>
                <a:ea typeface="Calibri"/>
                <a:cs typeface="Times New Roman"/>
              </a:endParaRPr>
            </a:p>
          </p:txBody>
        </p:sp>
        <p:sp>
          <p:nvSpPr>
            <p:cNvPr id="11" name="Прямоугольник: скругленные углы 14"/>
            <p:cNvSpPr/>
            <p:nvPr/>
          </p:nvSpPr>
          <p:spPr>
            <a:xfrm>
              <a:off x="1966585" y="1423608"/>
              <a:ext cx="1819275" cy="323850"/>
            </a:xfrm>
            <a:prstGeom prst="roundRect">
              <a:avLst/>
            </a:prstGeom>
            <a:ln w="28575">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b="1">
                  <a:solidFill>
                    <a:srgbClr val="002060"/>
                  </a:solidFill>
                  <a:effectLst/>
                  <a:latin typeface="Times New Roman"/>
                  <a:ea typeface="Calibri"/>
                  <a:cs typeface="Times New Roman"/>
                </a:rPr>
                <a:t>ДЛЯ:</a:t>
              </a:r>
              <a:endParaRPr lang="ru-RU" sz="1100">
                <a:effectLst/>
                <a:ea typeface="Calibri"/>
                <a:cs typeface="Times New Roman"/>
              </a:endParaRPr>
            </a:p>
          </p:txBody>
        </p:sp>
        <p:sp>
          <p:nvSpPr>
            <p:cNvPr id="13" name="Прямоугольник: скругленные углы 18"/>
            <p:cNvSpPr/>
            <p:nvPr/>
          </p:nvSpPr>
          <p:spPr>
            <a:xfrm>
              <a:off x="66646" y="1670480"/>
              <a:ext cx="5524596" cy="576569"/>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1000"/>
                </a:spcAft>
              </a:pPr>
              <a:r>
                <a:rPr lang="ru-RU" sz="1400" dirty="0">
                  <a:solidFill>
                    <a:srgbClr val="000000"/>
                  </a:solidFill>
                  <a:effectLst/>
                  <a:latin typeface="Times New Roman"/>
                  <a:ea typeface="Calibri"/>
                  <a:cs typeface="Times New Roman"/>
                </a:rPr>
                <a:t>защиты другого лица либо себя от посягательства, если это посягательство сопряжено с насилием, опасным для жизни или </a:t>
              </a:r>
              <a:r>
                <a:rPr lang="ru-RU" sz="1400" dirty="0" smtClean="0">
                  <a:solidFill>
                    <a:srgbClr val="000000"/>
                  </a:solidFill>
                  <a:effectLst/>
                  <a:latin typeface="Times New Roman"/>
                  <a:ea typeface="Calibri"/>
                  <a:cs typeface="Times New Roman"/>
                </a:rPr>
                <a:t>здоровья (п</a:t>
              </a:r>
              <a:r>
                <a:rPr lang="ru-RU" sz="1400" dirty="0">
                  <a:solidFill>
                    <a:srgbClr val="000000"/>
                  </a:solidFill>
                  <a:effectLst/>
                  <a:latin typeface="Times New Roman"/>
                  <a:ea typeface="Calibri"/>
                  <a:cs typeface="Times New Roman"/>
                </a:rPr>
                <a:t>. 1 ч. 1 ст. 23 ФЗ «О полиции»)</a:t>
              </a:r>
              <a:endParaRPr lang="ru-RU" sz="1100" dirty="0">
                <a:effectLst/>
                <a:ea typeface="Calibri"/>
                <a:cs typeface="Times New Roman"/>
              </a:endParaRPr>
            </a:p>
          </p:txBody>
        </p:sp>
        <p:sp>
          <p:nvSpPr>
            <p:cNvPr id="14" name="Прямоугольник: скругленные углы 19"/>
            <p:cNvSpPr/>
            <p:nvPr/>
          </p:nvSpPr>
          <p:spPr>
            <a:xfrm>
              <a:off x="73315" y="2522032"/>
              <a:ext cx="5523970" cy="786650"/>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0"/>
                </a:spcAft>
              </a:pPr>
              <a:r>
                <a:rPr lang="ru-RU" sz="1400" dirty="0">
                  <a:solidFill>
                    <a:srgbClr val="000000"/>
                  </a:solidFill>
                  <a:effectLst/>
                  <a:latin typeface="Times New Roman"/>
                  <a:ea typeface="Calibri"/>
                  <a:cs typeface="Times New Roman"/>
                </a:rPr>
                <a:t>пресечения попытки завладения огнестрельным оружием, транспортным средством полиции, специальной и боевой техникой, состоящими на вооружении (обеспечении) </a:t>
              </a:r>
              <a:r>
                <a:rPr lang="ru-RU" sz="1400" dirty="0" smtClean="0">
                  <a:solidFill>
                    <a:srgbClr val="000000"/>
                  </a:solidFill>
                  <a:effectLst/>
                  <a:latin typeface="Times New Roman"/>
                  <a:ea typeface="Calibri"/>
                  <a:cs typeface="Times New Roman"/>
                </a:rPr>
                <a:t>полиции (</a:t>
              </a:r>
              <a:r>
                <a:rPr lang="ru-RU" sz="1400" dirty="0">
                  <a:solidFill>
                    <a:srgbClr val="000000"/>
                  </a:solidFill>
                  <a:effectLst/>
                  <a:latin typeface="Times New Roman"/>
                  <a:ea typeface="Calibri"/>
                  <a:cs typeface="Times New Roman"/>
                </a:rPr>
                <a:t>п. 2 ч. 1 </a:t>
              </a:r>
              <a:r>
                <a:rPr lang="ru-RU" sz="1400" dirty="0" smtClean="0">
                  <a:solidFill>
                    <a:srgbClr val="000000"/>
                  </a:solidFill>
                  <a:effectLst/>
                  <a:latin typeface="Times New Roman"/>
                  <a:ea typeface="Calibri"/>
                  <a:cs typeface="Times New Roman"/>
                </a:rPr>
                <a:t/>
              </a:r>
              <a:br>
                <a:rPr lang="ru-RU" sz="1400" dirty="0" smtClean="0">
                  <a:solidFill>
                    <a:srgbClr val="000000"/>
                  </a:solidFill>
                  <a:effectLst/>
                  <a:latin typeface="Times New Roman"/>
                  <a:ea typeface="Calibri"/>
                  <a:cs typeface="Times New Roman"/>
                </a:rPr>
              </a:br>
              <a:r>
                <a:rPr lang="ru-RU" sz="1400" dirty="0" smtClean="0">
                  <a:solidFill>
                    <a:srgbClr val="000000"/>
                  </a:solidFill>
                  <a:effectLst/>
                  <a:latin typeface="Times New Roman"/>
                  <a:ea typeface="Calibri"/>
                  <a:cs typeface="Times New Roman"/>
                </a:rPr>
                <a:t>ст</a:t>
              </a:r>
              <a:r>
                <a:rPr lang="ru-RU" sz="1400" dirty="0">
                  <a:solidFill>
                    <a:srgbClr val="000000"/>
                  </a:solidFill>
                  <a:effectLst/>
                  <a:latin typeface="Times New Roman"/>
                  <a:ea typeface="Calibri"/>
                  <a:cs typeface="Times New Roman"/>
                </a:rPr>
                <a:t>. 23 ФЗ «О полиции»)</a:t>
              </a:r>
              <a:endParaRPr lang="ru-RU" sz="1100" dirty="0">
                <a:effectLst/>
                <a:ea typeface="Calibri"/>
                <a:cs typeface="Times New Roman"/>
              </a:endParaRPr>
            </a:p>
          </p:txBody>
        </p:sp>
        <p:sp>
          <p:nvSpPr>
            <p:cNvPr id="15" name="Прямоугольник: скругленные углы 26"/>
            <p:cNvSpPr/>
            <p:nvPr/>
          </p:nvSpPr>
          <p:spPr>
            <a:xfrm>
              <a:off x="73315" y="3586460"/>
              <a:ext cx="5523970" cy="409161"/>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ru-RU" sz="1400" dirty="0">
                  <a:solidFill>
                    <a:srgbClr val="000000"/>
                  </a:solidFill>
                  <a:effectLst/>
                  <a:latin typeface="Times New Roman"/>
                  <a:ea typeface="Calibri"/>
                  <a:cs typeface="Times New Roman"/>
                </a:rPr>
                <a:t>освобождения </a:t>
              </a:r>
              <a:r>
                <a:rPr lang="ru-RU" sz="1400" dirty="0" smtClean="0">
                  <a:solidFill>
                    <a:srgbClr val="000000"/>
                  </a:solidFill>
                  <a:effectLst/>
                  <a:latin typeface="Times New Roman"/>
                  <a:ea typeface="Calibri"/>
                  <a:cs typeface="Times New Roman"/>
                </a:rPr>
                <a:t>заложников (</a:t>
              </a:r>
              <a:r>
                <a:rPr lang="ru-RU" sz="1400" dirty="0">
                  <a:solidFill>
                    <a:srgbClr val="000000"/>
                  </a:solidFill>
                  <a:effectLst/>
                  <a:latin typeface="Times New Roman"/>
                  <a:ea typeface="Calibri"/>
                  <a:cs typeface="Times New Roman"/>
                </a:rPr>
                <a:t>п. 3 ч. 1 ст. 23 ФЗ «О полиции»)</a:t>
              </a:r>
              <a:endParaRPr lang="ru-RU" sz="1100" dirty="0">
                <a:effectLst/>
                <a:ea typeface="Calibri"/>
                <a:cs typeface="Times New Roman"/>
              </a:endParaRPr>
            </a:p>
          </p:txBody>
        </p:sp>
        <p:sp>
          <p:nvSpPr>
            <p:cNvPr id="16" name="Прямоугольник: скругленные углы 27"/>
            <p:cNvSpPr/>
            <p:nvPr/>
          </p:nvSpPr>
          <p:spPr>
            <a:xfrm>
              <a:off x="43246" y="4307866"/>
              <a:ext cx="5523970" cy="894241"/>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0"/>
                </a:spcAft>
              </a:pPr>
              <a:r>
                <a:rPr lang="ru-RU" sz="1400" dirty="0">
                  <a:solidFill>
                    <a:srgbClr val="000000"/>
                  </a:solidFill>
                  <a:effectLst/>
                  <a:latin typeface="Times New Roman"/>
                  <a:ea typeface="Calibri"/>
                  <a:cs typeface="Times New Roman"/>
                </a:rPr>
                <a:t>задержания лица, застигнутого при совершении деяния, содержащего признаки тяжкого или особо тяжкого преступления против жизни, здоровья или собственности, и пытающегося скрыться, если иными средствами задержать это лицо не представляется </a:t>
              </a:r>
              <a:r>
                <a:rPr lang="ru-RU" sz="1400" dirty="0" smtClean="0">
                  <a:solidFill>
                    <a:srgbClr val="000000"/>
                  </a:solidFill>
                  <a:effectLst/>
                  <a:latin typeface="Times New Roman"/>
                  <a:ea typeface="Calibri"/>
                  <a:cs typeface="Times New Roman"/>
                </a:rPr>
                <a:t>возможным (</a:t>
              </a:r>
              <a:r>
                <a:rPr lang="ru-RU" sz="1400" dirty="0">
                  <a:solidFill>
                    <a:srgbClr val="000000"/>
                  </a:solidFill>
                  <a:effectLst/>
                  <a:latin typeface="Times New Roman"/>
                  <a:ea typeface="Calibri"/>
                  <a:cs typeface="Times New Roman"/>
                </a:rPr>
                <a:t>п. 4 ч. 1 </a:t>
              </a:r>
              <a:r>
                <a:rPr lang="ru-RU" sz="1400" dirty="0" smtClean="0">
                  <a:solidFill>
                    <a:srgbClr val="000000"/>
                  </a:solidFill>
                  <a:effectLst/>
                  <a:latin typeface="Times New Roman"/>
                  <a:ea typeface="Calibri"/>
                  <a:cs typeface="Times New Roman"/>
                </a:rPr>
                <a:t/>
              </a:r>
              <a:br>
                <a:rPr lang="ru-RU" sz="1400" dirty="0" smtClean="0">
                  <a:solidFill>
                    <a:srgbClr val="000000"/>
                  </a:solidFill>
                  <a:effectLst/>
                  <a:latin typeface="Times New Roman"/>
                  <a:ea typeface="Calibri"/>
                  <a:cs typeface="Times New Roman"/>
                </a:rPr>
              </a:br>
              <a:r>
                <a:rPr lang="ru-RU" sz="1400" dirty="0" smtClean="0">
                  <a:solidFill>
                    <a:srgbClr val="000000"/>
                  </a:solidFill>
                  <a:effectLst/>
                  <a:latin typeface="Times New Roman"/>
                  <a:ea typeface="Calibri"/>
                  <a:cs typeface="Times New Roman"/>
                </a:rPr>
                <a:t>ст</a:t>
              </a:r>
              <a:r>
                <a:rPr lang="ru-RU" sz="1400" dirty="0">
                  <a:solidFill>
                    <a:srgbClr val="000000"/>
                  </a:solidFill>
                  <a:effectLst/>
                  <a:latin typeface="Times New Roman"/>
                  <a:ea typeface="Calibri"/>
                  <a:cs typeface="Times New Roman"/>
                </a:rPr>
                <a:t>. 23 ФЗ «О полиции»)   </a:t>
              </a:r>
              <a:endParaRPr lang="ru-RU" sz="1100" dirty="0">
                <a:effectLst/>
                <a:ea typeface="Calibri"/>
                <a:cs typeface="Times New Roman"/>
              </a:endParaRPr>
            </a:p>
          </p:txBody>
        </p:sp>
      </p:grpSp>
      <p:sp>
        <p:nvSpPr>
          <p:cNvPr id="12" name="TextBox 11"/>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3</a:t>
            </a:r>
            <a:endParaRPr lang="ru-RU" dirty="0"/>
          </a:p>
        </p:txBody>
      </p:sp>
    </p:spTree>
    <p:extLst>
      <p:ext uri="{BB962C8B-B14F-4D97-AF65-F5344CB8AC3E}">
        <p14:creationId xmlns:p14="http://schemas.microsoft.com/office/powerpoint/2010/main" val="1839899725"/>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домой 4">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2" name="Группа 11"/>
          <p:cNvGrpSpPr/>
          <p:nvPr/>
        </p:nvGrpSpPr>
        <p:grpSpPr>
          <a:xfrm>
            <a:off x="567662" y="549769"/>
            <a:ext cx="7964778" cy="5735169"/>
            <a:chOff x="48453" y="639878"/>
            <a:chExt cx="5532478" cy="4974487"/>
          </a:xfrm>
        </p:grpSpPr>
        <p:sp>
          <p:nvSpPr>
            <p:cNvPr id="17" name="Прямоугольник: скругленные углы 2"/>
            <p:cNvSpPr/>
            <p:nvPr/>
          </p:nvSpPr>
          <p:spPr>
            <a:xfrm>
              <a:off x="48454" y="639878"/>
              <a:ext cx="5523341" cy="811000"/>
            </a:xfrm>
            <a:prstGeom prst="roundRect">
              <a:avLst/>
            </a:prstGeom>
            <a:solidFill>
              <a:srgbClr val="27689D"/>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Bef>
                  <a:spcPts val="900"/>
                </a:spcBef>
                <a:spcAft>
                  <a:spcPts val="0"/>
                </a:spcAft>
              </a:pPr>
              <a:r>
                <a:rPr lang="ru-RU" sz="1400" b="1" dirty="0">
                  <a:effectLst/>
                  <a:latin typeface="Times New Roman"/>
                  <a:ea typeface="Calibri"/>
                  <a:cs typeface="Times New Roman"/>
                </a:rPr>
                <a:t>ОСНОВАНИЯ ПРИМЕНЕНИЯ </a:t>
              </a:r>
              <a:endParaRPr lang="ru-RU" sz="1100" dirty="0">
                <a:effectLst/>
                <a:ea typeface="Calibri"/>
                <a:cs typeface="Times New Roman"/>
              </a:endParaRPr>
            </a:p>
            <a:p>
              <a:pPr algn="ctr">
                <a:lnSpc>
                  <a:spcPct val="115000"/>
                </a:lnSpc>
                <a:spcAft>
                  <a:spcPts val="0"/>
                </a:spcAft>
              </a:pPr>
              <a:r>
                <a:rPr lang="ru-RU" sz="1400" b="1" dirty="0">
                  <a:effectLst/>
                  <a:latin typeface="Times New Roman"/>
                  <a:ea typeface="Calibri"/>
                  <a:cs typeface="Times New Roman"/>
                </a:rPr>
                <a:t>ОГНЕСТРЕЛЬНОГО ОРУЖИЯ </a:t>
              </a:r>
              <a:endParaRPr lang="ru-RU" sz="1100" dirty="0">
                <a:effectLst/>
                <a:ea typeface="Calibri"/>
                <a:cs typeface="Times New Roman"/>
              </a:endParaRPr>
            </a:p>
            <a:p>
              <a:pPr algn="ctr">
                <a:lnSpc>
                  <a:spcPct val="115000"/>
                </a:lnSpc>
                <a:spcAft>
                  <a:spcPts val="0"/>
                </a:spcAft>
              </a:pPr>
              <a:r>
                <a:rPr lang="ru-RU" sz="1400" b="1" dirty="0">
                  <a:effectLst/>
                  <a:latin typeface="Times New Roman"/>
                  <a:ea typeface="Calibri"/>
                  <a:cs typeface="Times New Roman"/>
                </a:rPr>
                <a:t>В СООТВЕТСТВИИ СО СТ. 23 ФЗ «О ПОЛИЦИИ</a:t>
              </a:r>
              <a:r>
                <a:rPr lang="ru-RU" sz="1400" b="1" dirty="0" smtClean="0">
                  <a:effectLst/>
                  <a:latin typeface="Times New Roman"/>
                  <a:ea typeface="Calibri"/>
                  <a:cs typeface="Times New Roman"/>
                </a:rPr>
                <a:t>»</a:t>
              </a:r>
              <a:endParaRPr lang="ru-RU" sz="1100" dirty="0">
                <a:effectLst/>
                <a:ea typeface="Calibri"/>
                <a:cs typeface="Times New Roman"/>
              </a:endParaRPr>
            </a:p>
          </p:txBody>
        </p:sp>
        <p:sp>
          <p:nvSpPr>
            <p:cNvPr id="19" name="Прямоугольник: скругленные углы 14"/>
            <p:cNvSpPr/>
            <p:nvPr/>
          </p:nvSpPr>
          <p:spPr>
            <a:xfrm>
              <a:off x="1966585" y="1689145"/>
              <a:ext cx="1819275" cy="323850"/>
            </a:xfrm>
            <a:prstGeom prst="roundRect">
              <a:avLst/>
            </a:prstGeom>
            <a:ln w="28575">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b="1">
                  <a:solidFill>
                    <a:srgbClr val="002060"/>
                  </a:solidFill>
                  <a:effectLst/>
                  <a:latin typeface="Times New Roman"/>
                  <a:ea typeface="Calibri"/>
                  <a:cs typeface="Times New Roman"/>
                </a:rPr>
                <a:t>ДЛЯ:</a:t>
              </a:r>
              <a:endParaRPr lang="ru-RU" sz="1100">
                <a:effectLst/>
                <a:ea typeface="Calibri"/>
                <a:cs typeface="Times New Roman"/>
              </a:endParaRPr>
            </a:p>
          </p:txBody>
        </p:sp>
        <p:sp>
          <p:nvSpPr>
            <p:cNvPr id="21" name="Прямоугольник: скругленные углы 28"/>
            <p:cNvSpPr/>
            <p:nvPr/>
          </p:nvSpPr>
          <p:spPr>
            <a:xfrm>
              <a:off x="48456" y="1953273"/>
              <a:ext cx="5523970" cy="996580"/>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0"/>
                </a:spcAft>
              </a:pPr>
              <a:r>
                <a:rPr lang="ru-RU" sz="1400" dirty="0">
                  <a:solidFill>
                    <a:srgbClr val="000000"/>
                  </a:solidFill>
                  <a:effectLst/>
                  <a:latin typeface="Times New Roman"/>
                  <a:ea typeface="Calibri"/>
                  <a:cs typeface="Times New Roman"/>
                </a:rPr>
                <a:t>задержания лица, оказывающего вооруженное сопротивление, а также лица, отказывающегося выполнить законное требование о сдаче находящихся при нем оружия, боеприпасов, взрывчатых веществ, взрывных устройств, ядовитых или радиоактивных </a:t>
              </a:r>
              <a:r>
                <a:rPr lang="ru-RU" sz="1400" dirty="0" smtClean="0">
                  <a:solidFill>
                    <a:srgbClr val="000000"/>
                  </a:solidFill>
                  <a:effectLst/>
                  <a:latin typeface="Times New Roman"/>
                  <a:ea typeface="Calibri"/>
                  <a:cs typeface="Times New Roman"/>
                </a:rPr>
                <a:t>веществ (</a:t>
              </a:r>
              <a:r>
                <a:rPr lang="ru-RU" sz="1400" dirty="0">
                  <a:solidFill>
                    <a:srgbClr val="000000"/>
                  </a:solidFill>
                  <a:effectLst/>
                  <a:latin typeface="Times New Roman"/>
                  <a:ea typeface="Calibri"/>
                  <a:cs typeface="Times New Roman"/>
                </a:rPr>
                <a:t>п. 5 ч. 1 ст. 23 ФЗ </a:t>
              </a:r>
              <a:r>
                <a:rPr lang="ru-RU" sz="1400" dirty="0" smtClean="0">
                  <a:solidFill>
                    <a:srgbClr val="000000"/>
                  </a:solidFill>
                  <a:effectLst/>
                  <a:latin typeface="Times New Roman"/>
                  <a:ea typeface="Calibri"/>
                  <a:cs typeface="Times New Roman"/>
                </a:rPr>
                <a:t/>
              </a:r>
              <a:br>
                <a:rPr lang="ru-RU" sz="1400" dirty="0" smtClean="0">
                  <a:solidFill>
                    <a:srgbClr val="000000"/>
                  </a:solidFill>
                  <a:effectLst/>
                  <a:latin typeface="Times New Roman"/>
                  <a:ea typeface="Calibri"/>
                  <a:cs typeface="Times New Roman"/>
                </a:rPr>
              </a:br>
              <a:r>
                <a:rPr lang="ru-RU" sz="1400" dirty="0" smtClean="0">
                  <a:solidFill>
                    <a:srgbClr val="000000"/>
                  </a:solidFill>
                  <a:effectLst/>
                  <a:latin typeface="Times New Roman"/>
                  <a:ea typeface="Calibri"/>
                  <a:cs typeface="Times New Roman"/>
                </a:rPr>
                <a:t>«</a:t>
              </a:r>
              <a:r>
                <a:rPr lang="ru-RU" sz="1400" dirty="0">
                  <a:solidFill>
                    <a:srgbClr val="000000"/>
                  </a:solidFill>
                  <a:effectLst/>
                  <a:latin typeface="Times New Roman"/>
                  <a:ea typeface="Calibri"/>
                  <a:cs typeface="Times New Roman"/>
                </a:rPr>
                <a:t>О полиции»)</a:t>
              </a:r>
              <a:endParaRPr lang="ru-RU" sz="1100" dirty="0">
                <a:effectLst/>
                <a:ea typeface="Calibri"/>
                <a:cs typeface="Times New Roman"/>
              </a:endParaRPr>
            </a:p>
          </p:txBody>
        </p:sp>
        <p:sp>
          <p:nvSpPr>
            <p:cNvPr id="22" name="Прямоугольник: скругленные углы 29"/>
            <p:cNvSpPr/>
            <p:nvPr/>
          </p:nvSpPr>
          <p:spPr>
            <a:xfrm>
              <a:off x="56961" y="3226996"/>
              <a:ext cx="5523970" cy="847087"/>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0"/>
                </a:spcAft>
              </a:pPr>
              <a:r>
                <a:rPr lang="ru-RU" sz="1400" dirty="0">
                  <a:solidFill>
                    <a:srgbClr val="000000"/>
                  </a:solidFill>
                  <a:effectLst/>
                  <a:latin typeface="Times New Roman"/>
                  <a:ea typeface="Calibri"/>
                  <a:cs typeface="Times New Roman"/>
                </a:rPr>
                <a:t>отражения группового или вооруженного нападения на здания, помещения, сооружения и иные объекты государственных и муниципальных органов, общественных объединений, организаций и </a:t>
              </a:r>
              <a:r>
                <a:rPr lang="ru-RU" sz="1400" dirty="0" smtClean="0">
                  <a:solidFill>
                    <a:srgbClr val="000000"/>
                  </a:solidFill>
                  <a:effectLst/>
                  <a:latin typeface="Times New Roman"/>
                  <a:ea typeface="Calibri"/>
                  <a:cs typeface="Times New Roman"/>
                </a:rPr>
                <a:t>граждан (</a:t>
              </a:r>
              <a:r>
                <a:rPr lang="ru-RU" sz="1400" dirty="0">
                  <a:solidFill>
                    <a:srgbClr val="000000"/>
                  </a:solidFill>
                  <a:effectLst/>
                  <a:latin typeface="Times New Roman"/>
                  <a:ea typeface="Calibri"/>
                  <a:cs typeface="Times New Roman"/>
                </a:rPr>
                <a:t>п. 6 ч. 1 ст. 23 ФЗ «О полиции»)</a:t>
              </a:r>
              <a:endParaRPr lang="ru-RU" sz="1100" dirty="0">
                <a:effectLst/>
                <a:ea typeface="Calibri"/>
                <a:cs typeface="Times New Roman"/>
              </a:endParaRPr>
            </a:p>
          </p:txBody>
        </p:sp>
        <p:sp>
          <p:nvSpPr>
            <p:cNvPr id="23" name="Прямоугольник: скругленные углы 30"/>
            <p:cNvSpPr/>
            <p:nvPr/>
          </p:nvSpPr>
          <p:spPr>
            <a:xfrm>
              <a:off x="48453" y="4323911"/>
              <a:ext cx="5523343" cy="1290454"/>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0"/>
                </a:spcAft>
              </a:pPr>
              <a:r>
                <a:rPr lang="ru-RU" sz="1400" dirty="0">
                  <a:solidFill>
                    <a:srgbClr val="000000"/>
                  </a:solidFill>
                  <a:effectLst/>
                  <a:latin typeface="Times New Roman"/>
                  <a:ea typeface="Calibri"/>
                  <a:cs typeface="Times New Roman"/>
                </a:rPr>
                <a:t>пресечения побега из мест содержания под стражей подозреваемых и обвиняемых</a:t>
              </a:r>
              <a:r>
                <a:rPr lang="ru-RU" sz="1400" b="1" dirty="0">
                  <a:solidFill>
                    <a:srgbClr val="000000"/>
                  </a:solidFill>
                  <a:effectLst/>
                  <a:latin typeface="Times New Roman"/>
                  <a:ea typeface="Calibri"/>
                  <a:cs typeface="Times New Roman"/>
                </a:rPr>
                <a:t> </a:t>
              </a:r>
              <a:r>
                <a:rPr lang="ru-RU" sz="1400" dirty="0">
                  <a:solidFill>
                    <a:srgbClr val="000000"/>
                  </a:solidFill>
                  <a:effectLst/>
                  <a:latin typeface="Times New Roman"/>
                  <a:ea typeface="Calibri"/>
                  <a:cs typeface="Times New Roman"/>
                </a:rPr>
                <a:t>в совершении преступлений или побега</a:t>
              </a:r>
              <a:r>
                <a:rPr lang="ru-RU" sz="1400" b="1" dirty="0">
                  <a:solidFill>
                    <a:srgbClr val="000000"/>
                  </a:solidFill>
                  <a:effectLst/>
                  <a:latin typeface="Times New Roman"/>
                  <a:ea typeface="Calibri"/>
                  <a:cs typeface="Times New Roman"/>
                </a:rPr>
                <a:t> </a:t>
              </a:r>
              <a:r>
                <a:rPr lang="ru-RU" sz="1400" dirty="0">
                  <a:solidFill>
                    <a:srgbClr val="000000"/>
                  </a:solidFill>
                  <a:effectLst/>
                  <a:latin typeface="Times New Roman"/>
                  <a:ea typeface="Calibri"/>
                  <a:cs typeface="Times New Roman"/>
                </a:rPr>
                <a:t>из-под конвоя</a:t>
              </a:r>
              <a:r>
                <a:rPr lang="ru-RU" sz="1400" b="1" dirty="0">
                  <a:solidFill>
                    <a:srgbClr val="000000"/>
                  </a:solidFill>
                  <a:effectLst/>
                  <a:latin typeface="Times New Roman"/>
                  <a:ea typeface="Calibri"/>
                  <a:cs typeface="Times New Roman"/>
                </a:rPr>
                <a:t> </a:t>
              </a:r>
              <a:r>
                <a:rPr lang="ru-RU" sz="1400" dirty="0">
                  <a:solidFill>
                    <a:srgbClr val="000000"/>
                  </a:solidFill>
                  <a:effectLst/>
                  <a:latin typeface="Times New Roman"/>
                  <a:ea typeface="Calibri"/>
                  <a:cs typeface="Times New Roman"/>
                </a:rPr>
                <a:t>лиц, задержанных по подозрению в совершении </a:t>
              </a:r>
              <a:r>
                <a:rPr lang="ru-RU" sz="1400" dirty="0" smtClean="0">
                  <a:solidFill>
                    <a:srgbClr val="000000"/>
                  </a:solidFill>
                  <a:effectLst/>
                  <a:latin typeface="Times New Roman"/>
                  <a:ea typeface="Calibri"/>
                  <a:cs typeface="Times New Roman"/>
                </a:rPr>
                <a:t>преступления; </a:t>
              </a:r>
              <a:r>
                <a:rPr lang="ru-RU" sz="1400" dirty="0">
                  <a:solidFill>
                    <a:srgbClr val="000000"/>
                  </a:solidFill>
                  <a:effectLst/>
                  <a:latin typeface="Times New Roman"/>
                  <a:ea typeface="Calibri"/>
                  <a:cs typeface="Times New Roman"/>
                </a:rPr>
                <a:t>лиц, в отношении которых применена мера пресечения в виде заключения под </a:t>
              </a:r>
              <a:r>
                <a:rPr lang="ru-RU" sz="1400" dirty="0" smtClean="0">
                  <a:solidFill>
                    <a:srgbClr val="000000"/>
                  </a:solidFill>
                  <a:effectLst/>
                  <a:latin typeface="Times New Roman"/>
                  <a:ea typeface="Calibri"/>
                  <a:cs typeface="Times New Roman"/>
                </a:rPr>
                <a:t>стражу; </a:t>
              </a:r>
              <a:r>
                <a:rPr lang="ru-RU" sz="1400" dirty="0">
                  <a:solidFill>
                    <a:srgbClr val="000000"/>
                  </a:solidFill>
                  <a:effectLst/>
                  <a:latin typeface="Times New Roman"/>
                  <a:ea typeface="Calibri"/>
                  <a:cs typeface="Times New Roman"/>
                </a:rPr>
                <a:t>лиц,</a:t>
              </a:r>
              <a:r>
                <a:rPr lang="ru-RU" sz="1400" b="1" dirty="0">
                  <a:solidFill>
                    <a:srgbClr val="000000"/>
                  </a:solidFill>
                  <a:effectLst/>
                  <a:latin typeface="Times New Roman"/>
                  <a:ea typeface="Calibri"/>
                  <a:cs typeface="Times New Roman"/>
                </a:rPr>
                <a:t> </a:t>
              </a:r>
              <a:r>
                <a:rPr lang="ru-RU" sz="1400" dirty="0">
                  <a:solidFill>
                    <a:srgbClr val="000000"/>
                  </a:solidFill>
                  <a:effectLst/>
                  <a:latin typeface="Times New Roman"/>
                  <a:ea typeface="Calibri"/>
                  <a:cs typeface="Times New Roman"/>
                </a:rPr>
                <a:t>осужденных к лишению свободы, а также для пресечения попытки насильственного освобождения указанных</a:t>
              </a:r>
              <a:r>
                <a:rPr lang="ru-RU" sz="1400" b="1" dirty="0">
                  <a:solidFill>
                    <a:srgbClr val="000000"/>
                  </a:solidFill>
                  <a:effectLst/>
                  <a:latin typeface="Times New Roman"/>
                  <a:ea typeface="Calibri"/>
                  <a:cs typeface="Times New Roman"/>
                </a:rPr>
                <a:t> </a:t>
              </a:r>
              <a:r>
                <a:rPr lang="ru-RU" sz="1400" dirty="0" smtClean="0">
                  <a:solidFill>
                    <a:srgbClr val="000000"/>
                  </a:solidFill>
                  <a:effectLst/>
                  <a:latin typeface="Times New Roman"/>
                  <a:ea typeface="Calibri"/>
                  <a:cs typeface="Times New Roman"/>
                </a:rPr>
                <a:t>лиц (</a:t>
              </a:r>
              <a:r>
                <a:rPr lang="ru-RU" sz="1400" dirty="0">
                  <a:solidFill>
                    <a:srgbClr val="000000"/>
                  </a:solidFill>
                  <a:effectLst/>
                  <a:latin typeface="Times New Roman"/>
                  <a:ea typeface="Calibri"/>
                  <a:cs typeface="Times New Roman"/>
                </a:rPr>
                <a:t>п. 7 ч. 1 ст. 23 ФЗ «О полиции»)</a:t>
              </a:r>
              <a:endParaRPr lang="ru-RU" sz="1100" dirty="0">
                <a:effectLst/>
                <a:ea typeface="Calibri"/>
                <a:cs typeface="Times New Roman"/>
              </a:endParaRPr>
            </a:p>
          </p:txBody>
        </p:sp>
      </p:grpSp>
      <p:sp>
        <p:nvSpPr>
          <p:cNvPr id="11" name="TextBox 10"/>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3</a:t>
            </a:r>
            <a:endParaRPr lang="ru-RU" dirty="0"/>
          </a:p>
        </p:txBody>
      </p:sp>
    </p:spTree>
    <p:extLst>
      <p:ext uri="{BB962C8B-B14F-4D97-AF65-F5344CB8AC3E}">
        <p14:creationId xmlns:p14="http://schemas.microsoft.com/office/powerpoint/2010/main" val="1501130209"/>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домой 4">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1" name="Прямая соединительная линия 10"/>
          <p:cNvCxnSpPr/>
          <p:nvPr/>
        </p:nvCxnSpPr>
        <p:spPr>
          <a:xfrm>
            <a:off x="3908425" y="2270125"/>
            <a:ext cx="0" cy="16446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3780790" y="1929765"/>
            <a:ext cx="0" cy="16446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14" name="Прямоугольник: скругленные углы 33"/>
          <p:cNvSpPr/>
          <p:nvPr/>
        </p:nvSpPr>
        <p:spPr>
          <a:xfrm>
            <a:off x="567662" y="548680"/>
            <a:ext cx="8076303" cy="764857"/>
          </a:xfrm>
          <a:prstGeom prst="roundRect">
            <a:avLst/>
          </a:prstGeom>
          <a:solidFill>
            <a:srgbClr val="27689D"/>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Bef>
                <a:spcPts val="1800"/>
              </a:spcBef>
              <a:spcAft>
                <a:spcPts val="1000"/>
              </a:spcAft>
            </a:pPr>
            <a:r>
              <a:rPr lang="ru-RU" sz="1400" b="1" dirty="0">
                <a:effectLst/>
                <a:latin typeface="Times New Roman"/>
                <a:ea typeface="Calibri"/>
                <a:cs typeface="Times New Roman"/>
              </a:rPr>
              <a:t>ОСНОВАНИЯ ПРИМЕНЕНИЯ ОГНЕСТРЕЛЬНОГО ОРУЖИЯ В СООТВЕТСТВИИ СО СТ. 23 ФЗ «О ПОЛИЦИИ</a:t>
            </a:r>
            <a:r>
              <a:rPr lang="ru-RU" sz="1400" b="1" dirty="0" smtClean="0">
                <a:effectLst/>
                <a:latin typeface="Times New Roman"/>
                <a:ea typeface="Calibri"/>
                <a:cs typeface="Times New Roman"/>
              </a:rPr>
              <a:t>»</a:t>
            </a:r>
            <a:endParaRPr lang="ru-RU" sz="1100" dirty="0">
              <a:effectLst/>
              <a:ea typeface="Calibri"/>
              <a:cs typeface="Times New Roman"/>
            </a:endParaRPr>
          </a:p>
        </p:txBody>
      </p:sp>
      <p:sp>
        <p:nvSpPr>
          <p:cNvPr id="15" name="Прямоугольник: скругленные углы 36"/>
          <p:cNvSpPr/>
          <p:nvPr/>
        </p:nvSpPr>
        <p:spPr>
          <a:xfrm>
            <a:off x="3696175" y="1468082"/>
            <a:ext cx="1819275" cy="419100"/>
          </a:xfrm>
          <a:prstGeom prst="roundRect">
            <a:avLst/>
          </a:prstGeom>
          <a:ln w="28575">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b="1">
                <a:solidFill>
                  <a:srgbClr val="002060"/>
                </a:solidFill>
                <a:effectLst/>
                <a:latin typeface="Times New Roman"/>
                <a:ea typeface="Calibri"/>
                <a:cs typeface="Times New Roman"/>
              </a:rPr>
              <a:t>ДЛЯ:</a:t>
            </a:r>
            <a:endParaRPr lang="ru-RU" sz="1100">
              <a:effectLst/>
              <a:ea typeface="Calibri"/>
              <a:cs typeface="Times New Roman"/>
            </a:endParaRPr>
          </a:p>
        </p:txBody>
      </p:sp>
      <p:sp>
        <p:nvSpPr>
          <p:cNvPr id="25" name="Прямоугольник: скругленные углы 42"/>
          <p:cNvSpPr/>
          <p:nvPr/>
        </p:nvSpPr>
        <p:spPr>
          <a:xfrm>
            <a:off x="567662" y="1844825"/>
            <a:ext cx="8076303" cy="1080120"/>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0"/>
              </a:spcAft>
            </a:pPr>
            <a:r>
              <a:rPr lang="ru-RU" sz="1400" dirty="0">
                <a:solidFill>
                  <a:srgbClr val="000000"/>
                </a:solidFill>
                <a:effectLst/>
                <a:latin typeface="Times New Roman"/>
                <a:ea typeface="Calibri"/>
                <a:cs typeface="Times New Roman"/>
              </a:rPr>
              <a:t>остановки транспортного средства путем его повреждения, если управляющее им лицо отказывается выполнить неоднократные требования сотрудника полиции об остановке и пытается скрыться, создавая угрозу жизни и здоровью </a:t>
            </a:r>
            <a:r>
              <a:rPr lang="ru-RU" sz="1400" dirty="0" smtClean="0">
                <a:solidFill>
                  <a:srgbClr val="000000"/>
                </a:solidFill>
                <a:effectLst/>
                <a:latin typeface="Times New Roman"/>
                <a:ea typeface="Calibri"/>
                <a:cs typeface="Times New Roman"/>
              </a:rPr>
              <a:t>граждан (</a:t>
            </a:r>
            <a:r>
              <a:rPr lang="ru-RU" sz="1400" dirty="0">
                <a:solidFill>
                  <a:srgbClr val="000000"/>
                </a:solidFill>
                <a:effectLst/>
                <a:latin typeface="Times New Roman"/>
                <a:ea typeface="Calibri"/>
                <a:cs typeface="Times New Roman"/>
              </a:rPr>
              <a:t>п. 1 ч. 3 ст. 23 ФЗ «О полиции»)</a:t>
            </a:r>
            <a:endParaRPr lang="ru-RU" sz="1100" dirty="0">
              <a:effectLst/>
              <a:ea typeface="Calibri"/>
              <a:cs typeface="Times New Roman"/>
            </a:endParaRPr>
          </a:p>
        </p:txBody>
      </p:sp>
      <p:sp>
        <p:nvSpPr>
          <p:cNvPr id="26" name="Прямоугольник: скругленные углы 45"/>
          <p:cNvSpPr/>
          <p:nvPr/>
        </p:nvSpPr>
        <p:spPr>
          <a:xfrm>
            <a:off x="567660" y="3140968"/>
            <a:ext cx="8076303" cy="705966"/>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0"/>
              </a:spcAft>
            </a:pPr>
            <a:r>
              <a:rPr lang="ru-RU" sz="1400" dirty="0">
                <a:solidFill>
                  <a:srgbClr val="000000"/>
                </a:solidFill>
                <a:effectLst/>
                <a:latin typeface="Times New Roman"/>
                <a:ea typeface="Calibri"/>
                <a:cs typeface="Times New Roman"/>
              </a:rPr>
              <a:t>обезвреживания животного, угрожающего жизни и здоровью граждан и (или) сотрудника </a:t>
            </a:r>
            <a:r>
              <a:rPr lang="ru-RU" sz="1400" dirty="0" smtClean="0">
                <a:solidFill>
                  <a:srgbClr val="000000"/>
                </a:solidFill>
                <a:effectLst/>
                <a:latin typeface="Times New Roman"/>
                <a:ea typeface="Calibri"/>
                <a:cs typeface="Times New Roman"/>
              </a:rPr>
              <a:t>полиции   (</a:t>
            </a:r>
            <a:r>
              <a:rPr lang="ru-RU" sz="1400" dirty="0">
                <a:solidFill>
                  <a:srgbClr val="000000"/>
                </a:solidFill>
                <a:effectLst/>
                <a:latin typeface="Times New Roman"/>
                <a:ea typeface="Calibri"/>
                <a:cs typeface="Times New Roman"/>
              </a:rPr>
              <a:t>п. 2 ч. 3 ст. 23 ФЗ «О полиции»)</a:t>
            </a:r>
            <a:endParaRPr lang="ru-RU" sz="1100" dirty="0">
              <a:effectLst/>
              <a:ea typeface="Calibri"/>
              <a:cs typeface="Times New Roman"/>
            </a:endParaRPr>
          </a:p>
        </p:txBody>
      </p:sp>
      <p:sp>
        <p:nvSpPr>
          <p:cNvPr id="27" name="Прямоугольник: скругленные углы 47"/>
          <p:cNvSpPr/>
          <p:nvPr/>
        </p:nvSpPr>
        <p:spPr>
          <a:xfrm>
            <a:off x="567662" y="4077072"/>
            <a:ext cx="8076303" cy="936104"/>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0"/>
              </a:spcAft>
            </a:pPr>
            <a:r>
              <a:rPr lang="ru-RU" sz="1400" dirty="0">
                <a:solidFill>
                  <a:srgbClr val="000000"/>
                </a:solidFill>
                <a:effectLst/>
                <a:latin typeface="Times New Roman"/>
                <a:ea typeface="Calibri"/>
                <a:cs typeface="Times New Roman"/>
              </a:rPr>
              <a:t>разрушения запирающих устройств, элементов и конструкций, препятствующих проникновению в жилые и иные помещения по основаниям, предусмотренным статьей 15 ФЗ «О полиции</a:t>
            </a:r>
            <a:r>
              <a:rPr lang="ru-RU" sz="1400" dirty="0" smtClean="0">
                <a:solidFill>
                  <a:srgbClr val="000000"/>
                </a:solidFill>
                <a:effectLst/>
                <a:latin typeface="Times New Roman"/>
                <a:ea typeface="Calibri"/>
                <a:cs typeface="Times New Roman"/>
              </a:rPr>
              <a:t>» (</a:t>
            </a:r>
            <a:r>
              <a:rPr lang="ru-RU" sz="1400" dirty="0">
                <a:solidFill>
                  <a:srgbClr val="000000"/>
                </a:solidFill>
                <a:effectLst/>
                <a:latin typeface="Times New Roman"/>
                <a:ea typeface="Calibri"/>
                <a:cs typeface="Times New Roman"/>
              </a:rPr>
              <a:t>п. 3 ч. 3 </a:t>
            </a:r>
            <a:r>
              <a:rPr lang="ru-RU" sz="1400" dirty="0" smtClean="0">
                <a:solidFill>
                  <a:srgbClr val="000000"/>
                </a:solidFill>
                <a:effectLst/>
                <a:latin typeface="Times New Roman"/>
                <a:ea typeface="Calibri"/>
                <a:cs typeface="Times New Roman"/>
              </a:rPr>
              <a:t/>
            </a:r>
            <a:br>
              <a:rPr lang="ru-RU" sz="1400" dirty="0" smtClean="0">
                <a:solidFill>
                  <a:srgbClr val="000000"/>
                </a:solidFill>
                <a:effectLst/>
                <a:latin typeface="Times New Roman"/>
                <a:ea typeface="Calibri"/>
                <a:cs typeface="Times New Roman"/>
              </a:rPr>
            </a:br>
            <a:r>
              <a:rPr lang="ru-RU" sz="1400" dirty="0" smtClean="0">
                <a:solidFill>
                  <a:srgbClr val="000000"/>
                </a:solidFill>
                <a:effectLst/>
                <a:latin typeface="Times New Roman"/>
                <a:ea typeface="Calibri"/>
                <a:cs typeface="Times New Roman"/>
              </a:rPr>
              <a:t>ст</a:t>
            </a:r>
            <a:r>
              <a:rPr lang="ru-RU" sz="1400" dirty="0">
                <a:solidFill>
                  <a:srgbClr val="000000"/>
                </a:solidFill>
                <a:effectLst/>
                <a:latin typeface="Times New Roman"/>
                <a:ea typeface="Calibri"/>
                <a:cs typeface="Times New Roman"/>
              </a:rPr>
              <a:t>. 23 ФЗ «О полиции»)</a:t>
            </a:r>
            <a:endParaRPr lang="ru-RU" sz="1100" dirty="0">
              <a:effectLst/>
              <a:ea typeface="Calibri"/>
              <a:cs typeface="Times New Roman"/>
            </a:endParaRPr>
          </a:p>
        </p:txBody>
      </p:sp>
      <p:sp>
        <p:nvSpPr>
          <p:cNvPr id="28" name="Прямоугольник: скругленные углы 49"/>
          <p:cNvSpPr/>
          <p:nvPr/>
        </p:nvSpPr>
        <p:spPr>
          <a:xfrm>
            <a:off x="567662" y="5292637"/>
            <a:ext cx="8076301" cy="728651"/>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0"/>
              </a:spcAft>
            </a:pPr>
            <a:r>
              <a:rPr lang="ru-RU" sz="1400" dirty="0">
                <a:solidFill>
                  <a:srgbClr val="000000"/>
                </a:solidFill>
                <a:effectLst/>
                <a:latin typeface="Times New Roman"/>
                <a:ea typeface="Calibri"/>
                <a:cs typeface="Times New Roman"/>
              </a:rPr>
              <a:t>производства предупредительного выстрела, подачи сигнала тревоги или вызова помощи путем производства выстрела вверх или в ином безопасном </a:t>
            </a:r>
            <a:r>
              <a:rPr lang="ru-RU" sz="1400" dirty="0" smtClean="0">
                <a:solidFill>
                  <a:srgbClr val="000000"/>
                </a:solidFill>
                <a:effectLst/>
                <a:latin typeface="Times New Roman"/>
                <a:ea typeface="Calibri"/>
                <a:cs typeface="Times New Roman"/>
              </a:rPr>
              <a:t>направлении (</a:t>
            </a:r>
            <a:r>
              <a:rPr lang="ru-RU" sz="1400" dirty="0">
                <a:solidFill>
                  <a:srgbClr val="000000"/>
                </a:solidFill>
                <a:effectLst/>
                <a:latin typeface="Times New Roman"/>
                <a:ea typeface="Calibri"/>
                <a:cs typeface="Times New Roman"/>
              </a:rPr>
              <a:t>п. 4 ч. 3 ст. 23 ФЗ «О полиции»</a:t>
            </a:r>
            <a:r>
              <a:rPr lang="ru-RU" sz="1400" dirty="0">
                <a:solidFill>
                  <a:srgbClr val="000000"/>
                </a:solidFill>
                <a:effectLst/>
                <a:ea typeface="Calibri"/>
                <a:cs typeface="Calibri"/>
              </a:rPr>
              <a:t>)</a:t>
            </a:r>
            <a:endParaRPr lang="ru-RU" sz="1100" dirty="0">
              <a:effectLst/>
              <a:ea typeface="Calibri"/>
              <a:cs typeface="Times New Roman"/>
            </a:endParaRPr>
          </a:p>
        </p:txBody>
      </p:sp>
      <p:sp>
        <p:nvSpPr>
          <p:cNvPr id="2" name="Rectangle 1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Box 15"/>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3</a:t>
            </a:r>
            <a:endParaRPr lang="ru-RU" dirty="0"/>
          </a:p>
        </p:txBody>
      </p:sp>
    </p:spTree>
    <p:extLst>
      <p:ext uri="{BB962C8B-B14F-4D97-AF65-F5344CB8AC3E}">
        <p14:creationId xmlns:p14="http://schemas.microsoft.com/office/powerpoint/2010/main" val="1893858096"/>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домой 4">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Rectangle 1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6" name="Группа 15"/>
          <p:cNvGrpSpPr/>
          <p:nvPr/>
        </p:nvGrpSpPr>
        <p:grpSpPr>
          <a:xfrm>
            <a:off x="567662" y="642937"/>
            <a:ext cx="8076304" cy="5572125"/>
            <a:chOff x="-10345" y="0"/>
            <a:chExt cx="4452816" cy="4729688"/>
          </a:xfrm>
        </p:grpSpPr>
        <p:sp>
          <p:nvSpPr>
            <p:cNvPr id="17" name="Скругленный прямоугольник 16"/>
            <p:cNvSpPr/>
            <p:nvPr/>
          </p:nvSpPr>
          <p:spPr>
            <a:xfrm>
              <a:off x="390302" y="171338"/>
              <a:ext cx="4047646" cy="1104849"/>
            </a:xfrm>
            <a:prstGeom prst="roundRect">
              <a:avLst/>
            </a:prstGeom>
            <a:solidFill>
              <a:schemeClr val="accent1"/>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b="1">
                  <a:solidFill>
                    <a:srgbClr val="FFFFFF"/>
                  </a:solidFill>
                  <a:effectLst/>
                  <a:latin typeface="Times New Roman"/>
                  <a:ea typeface="Calibri"/>
                  <a:cs typeface="Times New Roman"/>
                </a:rPr>
                <a:t>Применение огнестрельного оружия </a:t>
              </a:r>
              <a:endParaRPr lang="ru-RU" sz="1100">
                <a:effectLst/>
                <a:ea typeface="Calibri"/>
                <a:cs typeface="Times New Roman"/>
              </a:endParaRPr>
            </a:p>
            <a:p>
              <a:pPr algn="ctr">
                <a:lnSpc>
                  <a:spcPct val="115000"/>
                </a:lnSpc>
                <a:spcAft>
                  <a:spcPts val="0"/>
                </a:spcAft>
              </a:pPr>
              <a:r>
                <a:rPr lang="ru-RU" sz="1400" b="1">
                  <a:solidFill>
                    <a:srgbClr val="FFFFFF"/>
                  </a:solidFill>
                  <a:effectLst/>
                  <a:latin typeface="Times New Roman"/>
                  <a:ea typeface="Calibri"/>
                  <a:cs typeface="Times New Roman"/>
                </a:rPr>
                <a:t>ограниченного поражения возможно </a:t>
              </a:r>
              <a:endParaRPr lang="ru-RU" sz="1100">
                <a:effectLst/>
                <a:ea typeface="Calibri"/>
                <a:cs typeface="Times New Roman"/>
              </a:endParaRPr>
            </a:p>
            <a:p>
              <a:pPr algn="ctr">
                <a:lnSpc>
                  <a:spcPct val="115000"/>
                </a:lnSpc>
                <a:spcAft>
                  <a:spcPts val="0"/>
                </a:spcAft>
              </a:pPr>
              <a:r>
                <a:rPr lang="ru-RU" sz="1400" b="1">
                  <a:solidFill>
                    <a:srgbClr val="FFFFFF"/>
                  </a:solidFill>
                  <a:effectLst/>
                  <a:latin typeface="Times New Roman"/>
                  <a:ea typeface="Calibri"/>
                  <a:cs typeface="Times New Roman"/>
                </a:rPr>
                <a:t>по основаниям применения огнестрельного оружия </a:t>
              </a:r>
              <a:br>
                <a:rPr lang="ru-RU" sz="1400" b="1">
                  <a:solidFill>
                    <a:srgbClr val="FFFFFF"/>
                  </a:solidFill>
                  <a:effectLst/>
                  <a:latin typeface="Times New Roman"/>
                  <a:ea typeface="Calibri"/>
                  <a:cs typeface="Times New Roman"/>
                </a:rPr>
              </a:br>
              <a:r>
                <a:rPr lang="ru-RU" sz="1400" b="1">
                  <a:solidFill>
                    <a:srgbClr val="FFFFFF"/>
                  </a:solidFill>
                  <a:effectLst/>
                  <a:latin typeface="Times New Roman"/>
                  <a:ea typeface="Calibri"/>
                  <a:cs typeface="Times New Roman"/>
                </a:rPr>
                <a:t>(ч. 1, 3 ст. 23 ФЗ «О полиции»), </a:t>
              </a:r>
              <a:endParaRPr lang="ru-RU" sz="1100">
                <a:effectLst/>
                <a:ea typeface="Calibri"/>
                <a:cs typeface="Times New Roman"/>
              </a:endParaRPr>
            </a:p>
            <a:p>
              <a:pPr algn="ctr">
                <a:lnSpc>
                  <a:spcPct val="115000"/>
                </a:lnSpc>
                <a:spcAft>
                  <a:spcPts val="0"/>
                </a:spcAft>
              </a:pPr>
              <a:r>
                <a:rPr lang="ru-RU" sz="1400" b="1">
                  <a:solidFill>
                    <a:srgbClr val="FFFFFF"/>
                  </a:solidFill>
                  <a:effectLst/>
                  <a:latin typeface="Times New Roman"/>
                  <a:ea typeface="Calibri"/>
                  <a:cs typeface="Times New Roman"/>
                </a:rPr>
                <a:t>а также для:</a:t>
              </a:r>
              <a:endParaRPr lang="ru-RU" sz="1100">
                <a:effectLst/>
                <a:ea typeface="Calibri"/>
                <a:cs typeface="Times New Roman"/>
              </a:endParaRPr>
            </a:p>
          </p:txBody>
        </p:sp>
        <p:sp>
          <p:nvSpPr>
            <p:cNvPr id="18" name="Скругленный прямоугольник 17"/>
            <p:cNvSpPr/>
            <p:nvPr/>
          </p:nvSpPr>
          <p:spPr>
            <a:xfrm>
              <a:off x="415212" y="1451508"/>
              <a:ext cx="4023327" cy="628650"/>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Bef>
                  <a:spcPts val="400"/>
                </a:spcBef>
                <a:spcAft>
                  <a:spcPts val="1000"/>
                </a:spcAft>
              </a:pPr>
              <a:r>
                <a:rPr lang="ru-RU" sz="1400" dirty="0">
                  <a:solidFill>
                    <a:srgbClr val="000000"/>
                  </a:solidFill>
                  <a:effectLst/>
                  <a:latin typeface="Times New Roman"/>
                  <a:ea typeface="Calibri"/>
                  <a:cs typeface="Times New Roman"/>
                </a:rPr>
                <a:t>пресечения сопротивления, оказываемого сотруднику полиции (п. 3 ч. 1 ст. 21 ФЗ </a:t>
              </a:r>
              <a:r>
                <a:rPr lang="ru-RU" sz="1400" dirty="0" smtClean="0">
                  <a:solidFill>
                    <a:srgbClr val="000000"/>
                  </a:solidFill>
                  <a:effectLst/>
                  <a:latin typeface="Times New Roman"/>
                  <a:ea typeface="Calibri"/>
                  <a:cs typeface="Times New Roman"/>
                </a:rPr>
                <a:t/>
              </a:r>
              <a:br>
                <a:rPr lang="ru-RU" sz="1400" dirty="0" smtClean="0">
                  <a:solidFill>
                    <a:srgbClr val="000000"/>
                  </a:solidFill>
                  <a:effectLst/>
                  <a:latin typeface="Times New Roman"/>
                  <a:ea typeface="Calibri"/>
                  <a:cs typeface="Times New Roman"/>
                </a:rPr>
              </a:br>
              <a:r>
                <a:rPr lang="ru-RU" sz="1400" dirty="0" smtClean="0">
                  <a:solidFill>
                    <a:srgbClr val="000000"/>
                  </a:solidFill>
                  <a:effectLst/>
                  <a:latin typeface="Times New Roman"/>
                  <a:ea typeface="Calibri"/>
                  <a:cs typeface="Times New Roman"/>
                </a:rPr>
                <a:t>«</a:t>
              </a:r>
              <a:r>
                <a:rPr lang="ru-RU" sz="1400" dirty="0">
                  <a:solidFill>
                    <a:srgbClr val="000000"/>
                  </a:solidFill>
                  <a:effectLst/>
                  <a:latin typeface="Times New Roman"/>
                  <a:ea typeface="Calibri"/>
                  <a:cs typeface="Times New Roman"/>
                </a:rPr>
                <a:t>О полиции»)</a:t>
              </a:r>
              <a:endParaRPr lang="ru-RU" sz="1100" dirty="0">
                <a:effectLst/>
                <a:ea typeface="Calibri"/>
                <a:cs typeface="Times New Roman"/>
              </a:endParaRPr>
            </a:p>
          </p:txBody>
        </p:sp>
        <p:sp>
          <p:nvSpPr>
            <p:cNvPr id="19" name="Скругленный прямоугольник 18"/>
            <p:cNvSpPr/>
            <p:nvPr/>
          </p:nvSpPr>
          <p:spPr>
            <a:xfrm>
              <a:off x="414642" y="2227667"/>
              <a:ext cx="4022607" cy="571500"/>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a:solidFill>
                    <a:srgbClr val="000000"/>
                  </a:solidFill>
                  <a:effectLst/>
                  <a:latin typeface="Times New Roman"/>
                  <a:ea typeface="Calibri"/>
                  <a:cs typeface="Times New Roman"/>
                </a:rPr>
                <a:t>задержания лица, застигнутого при совершении преступления и пытающегося скрыться (п. 4 ч. 1 ст. 21 ФЗ «О полиции»)</a:t>
              </a:r>
              <a:endParaRPr lang="ru-RU" sz="1100">
                <a:effectLst/>
                <a:ea typeface="Calibri"/>
                <a:cs typeface="Times New Roman"/>
              </a:endParaRPr>
            </a:p>
          </p:txBody>
        </p:sp>
        <p:sp>
          <p:nvSpPr>
            <p:cNvPr id="20" name="Скругленный прямоугольник 19"/>
            <p:cNvSpPr/>
            <p:nvPr/>
          </p:nvSpPr>
          <p:spPr>
            <a:xfrm>
              <a:off x="414480" y="2992763"/>
              <a:ext cx="4022770" cy="759083"/>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a:solidFill>
                    <a:srgbClr val="000000"/>
                  </a:solidFill>
                  <a:effectLst/>
                  <a:latin typeface="Times New Roman"/>
                  <a:ea typeface="Calibri"/>
                  <a:cs typeface="Times New Roman"/>
                </a:rPr>
                <a:t>освобождения насильственно удерживаемых лиц, захваченных зданий, помещений, сооружений, транспортных средств и земельных участков (п. 7 ч. 1 ст. 21 ФЗ «О полиции»)</a:t>
              </a:r>
              <a:endParaRPr lang="ru-RU" sz="1100">
                <a:effectLst/>
                <a:ea typeface="Calibri"/>
                <a:cs typeface="Times New Roman"/>
              </a:endParaRPr>
            </a:p>
          </p:txBody>
        </p:sp>
        <p:sp>
          <p:nvSpPr>
            <p:cNvPr id="21" name="Скругленный прямоугольник 20"/>
            <p:cNvSpPr/>
            <p:nvPr/>
          </p:nvSpPr>
          <p:spPr>
            <a:xfrm>
              <a:off x="420037" y="3934914"/>
              <a:ext cx="4022434" cy="794774"/>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a:solidFill>
                    <a:srgbClr val="000000"/>
                  </a:solidFill>
                  <a:effectLst/>
                  <a:latin typeface="Times New Roman"/>
                  <a:ea typeface="Calibri"/>
                  <a:cs typeface="Times New Roman"/>
                </a:rPr>
                <a:t>пресечения массовых беспорядков и иных противоправных действий, нарушающих движение транспорта, работу средств связи и организаций (п. 8 ч. 1 ст. 21 ФЗ «О полиции»)</a:t>
              </a:r>
              <a:endParaRPr lang="ru-RU" sz="1100">
                <a:effectLst/>
                <a:ea typeface="Calibri"/>
                <a:cs typeface="Times New Roman"/>
              </a:endParaRPr>
            </a:p>
          </p:txBody>
        </p:sp>
        <p:cxnSp>
          <p:nvCxnSpPr>
            <p:cNvPr id="22" name="Прямая соединительная линия 21"/>
            <p:cNvCxnSpPr/>
            <p:nvPr/>
          </p:nvCxnSpPr>
          <p:spPr>
            <a:xfrm>
              <a:off x="0" y="0"/>
              <a:ext cx="557" cy="43618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flipV="1">
              <a:off x="0" y="0"/>
              <a:ext cx="25239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2519363" y="0"/>
              <a:ext cx="0" cy="17261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flipH="1">
              <a:off x="4825" y="4361837"/>
              <a:ext cx="4152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flipH="1">
              <a:off x="5382" y="3391891"/>
              <a:ext cx="414655" cy="466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flipH="1">
              <a:off x="0" y="1742565"/>
              <a:ext cx="4146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flipH="1">
              <a:off x="-10345" y="2518720"/>
              <a:ext cx="414655" cy="4665"/>
            </a:xfrm>
            <a:prstGeom prst="line">
              <a:avLst/>
            </a:prstGeom>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3</a:t>
            </a:r>
            <a:endParaRPr lang="ru-RU" dirty="0"/>
          </a:p>
        </p:txBody>
      </p:sp>
    </p:spTree>
    <p:extLst>
      <p:ext uri="{BB962C8B-B14F-4D97-AF65-F5344CB8AC3E}">
        <p14:creationId xmlns:p14="http://schemas.microsoft.com/office/powerpoint/2010/main" val="4236914843"/>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домой 4">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Rectangle 1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5" name="Группа 24"/>
          <p:cNvGrpSpPr/>
          <p:nvPr/>
        </p:nvGrpSpPr>
        <p:grpSpPr>
          <a:xfrm>
            <a:off x="683568" y="260649"/>
            <a:ext cx="7848871" cy="6240186"/>
            <a:chOff x="6824" y="64512"/>
            <a:chExt cx="4291069" cy="5682666"/>
          </a:xfrm>
        </p:grpSpPr>
        <p:sp>
          <p:nvSpPr>
            <p:cNvPr id="26" name="Скругленный прямоугольник 25"/>
            <p:cNvSpPr/>
            <p:nvPr/>
          </p:nvSpPr>
          <p:spPr>
            <a:xfrm>
              <a:off x="78633" y="64512"/>
              <a:ext cx="2194008" cy="1224501"/>
            </a:xfrm>
            <a:prstGeom prst="round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a:effectLst/>
                  <a:latin typeface="Times New Roman"/>
                  <a:ea typeface="Calibri"/>
                  <a:cs typeface="Times New Roman"/>
                </a:rPr>
                <a:t>ЗАПРЕЩАЕТСЯ ПРИМЕНЯТЬ ОГНЕСТРЕЛЬНОЕ ОРУЖИЕ С ПРОИЗВОДСТВОМ ВЫСТРЕЛА НА ПОРАЖЕНИЕ В ОТНОШЕНИИ:</a:t>
              </a:r>
              <a:endParaRPr lang="ru-RU" sz="1100">
                <a:effectLst/>
                <a:ea typeface="Calibri"/>
                <a:cs typeface="Times New Roman"/>
              </a:endParaRPr>
            </a:p>
          </p:txBody>
        </p:sp>
        <p:sp>
          <p:nvSpPr>
            <p:cNvPr id="27" name="Надпись 2"/>
            <p:cNvSpPr txBox="1">
              <a:spLocks noChangeArrowheads="1"/>
            </p:cNvSpPr>
            <p:nvPr/>
          </p:nvSpPr>
          <p:spPr bwMode="auto">
            <a:xfrm>
              <a:off x="2279176" y="457200"/>
              <a:ext cx="1804670" cy="699135"/>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0"/>
                </a:spcAft>
              </a:pPr>
              <a:r>
                <a:rPr lang="ru-RU" sz="1400">
                  <a:effectLst/>
                  <a:latin typeface="Times New Roman"/>
                  <a:ea typeface="Calibri"/>
                  <a:cs typeface="Times New Roman"/>
                </a:rPr>
                <a:t>ч. 5 ст. 23 </a:t>
              </a:r>
              <a:endParaRPr lang="ru-RU" sz="1100">
                <a:effectLst/>
                <a:latin typeface="Calibri"/>
                <a:ea typeface="Calibri"/>
                <a:cs typeface="Times New Roman"/>
              </a:endParaRPr>
            </a:p>
            <a:p>
              <a:pPr algn="ctr">
                <a:lnSpc>
                  <a:spcPct val="115000"/>
                </a:lnSpc>
                <a:spcAft>
                  <a:spcPts val="0"/>
                </a:spcAft>
              </a:pPr>
              <a:r>
                <a:rPr lang="ru-RU" sz="1400">
                  <a:effectLst/>
                  <a:latin typeface="Times New Roman"/>
                  <a:ea typeface="Calibri"/>
                  <a:cs typeface="Times New Roman"/>
                </a:rPr>
                <a:t>ФЗ «О полиции»</a:t>
              </a:r>
              <a:endParaRPr lang="ru-RU" sz="1100">
                <a:effectLst/>
                <a:latin typeface="Calibri"/>
                <a:ea typeface="Calibri"/>
                <a:cs typeface="Times New Roman"/>
              </a:endParaRPr>
            </a:p>
          </p:txBody>
        </p:sp>
        <p:sp>
          <p:nvSpPr>
            <p:cNvPr id="28" name="Пятиугольник 27"/>
            <p:cNvSpPr/>
            <p:nvPr/>
          </p:nvSpPr>
          <p:spPr>
            <a:xfrm>
              <a:off x="6824" y="1581335"/>
              <a:ext cx="1542553" cy="683812"/>
            </a:xfrm>
            <a:prstGeom prst="homePlate">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Bef>
                  <a:spcPts val="1000"/>
                </a:spcBef>
                <a:spcAft>
                  <a:spcPts val="1000"/>
                </a:spcAft>
              </a:pPr>
              <a:r>
                <a:rPr lang="ru-RU" sz="1400">
                  <a:solidFill>
                    <a:srgbClr val="000000"/>
                  </a:solidFill>
                  <a:effectLst/>
                  <a:latin typeface="Times New Roman"/>
                  <a:ea typeface="Calibri"/>
                  <a:cs typeface="Times New Roman"/>
                </a:rPr>
                <a:t>женщин</a:t>
              </a:r>
              <a:endParaRPr lang="ru-RU" sz="1100">
                <a:effectLst/>
                <a:ea typeface="Calibri"/>
                <a:cs typeface="Times New Roman"/>
              </a:endParaRPr>
            </a:p>
          </p:txBody>
        </p:sp>
        <p:sp>
          <p:nvSpPr>
            <p:cNvPr id="33" name="Пятиугольник 32"/>
            <p:cNvSpPr/>
            <p:nvPr/>
          </p:nvSpPr>
          <p:spPr>
            <a:xfrm>
              <a:off x="13648" y="2456597"/>
              <a:ext cx="1319916" cy="795020"/>
            </a:xfrm>
            <a:prstGeom prst="homePlate">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лиц с явными признаками инвалидности</a:t>
              </a:r>
              <a:endParaRPr lang="ru-RU" sz="1100" dirty="0">
                <a:effectLst/>
                <a:ea typeface="Calibri"/>
                <a:cs typeface="Times New Roman"/>
              </a:endParaRPr>
            </a:p>
          </p:txBody>
        </p:sp>
        <p:sp>
          <p:nvSpPr>
            <p:cNvPr id="34" name="Пятиугольник 33"/>
            <p:cNvSpPr/>
            <p:nvPr/>
          </p:nvSpPr>
          <p:spPr>
            <a:xfrm>
              <a:off x="13648" y="3415653"/>
              <a:ext cx="1844702" cy="882015"/>
            </a:xfrm>
            <a:prstGeom prst="homePlate">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несовершеннолетних, когда их возраст очевиден или известен сотруднику полиции</a:t>
              </a:r>
              <a:endParaRPr lang="ru-RU" sz="1100" dirty="0">
                <a:effectLst/>
                <a:ea typeface="Calibri"/>
                <a:cs typeface="Times New Roman"/>
              </a:endParaRPr>
            </a:p>
          </p:txBody>
        </p:sp>
        <p:sp>
          <p:nvSpPr>
            <p:cNvPr id="35" name="Пятиугольник 34"/>
            <p:cNvSpPr/>
            <p:nvPr/>
          </p:nvSpPr>
          <p:spPr>
            <a:xfrm>
              <a:off x="13648" y="4498823"/>
              <a:ext cx="1956021" cy="1248355"/>
            </a:xfrm>
            <a:prstGeom prst="homePlate">
              <a:avLst/>
            </a:prstGeom>
            <a:solidFill>
              <a:schemeClr val="tx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признательном скоплении граждан, если в результате его применения </a:t>
              </a:r>
              <a:r>
                <a:rPr lang="ru-RU" sz="1400" dirty="0" smtClean="0">
                  <a:solidFill>
                    <a:srgbClr val="000000"/>
                  </a:solidFill>
                  <a:effectLst/>
                  <a:latin typeface="Times New Roman"/>
                  <a:ea typeface="Calibri"/>
                  <a:cs typeface="Times New Roman"/>
                </a:rPr>
                <a:t/>
              </a:r>
              <a:br>
                <a:rPr lang="ru-RU" sz="1400" dirty="0" smtClean="0">
                  <a:solidFill>
                    <a:srgbClr val="000000"/>
                  </a:solidFill>
                  <a:effectLst/>
                  <a:latin typeface="Times New Roman"/>
                  <a:ea typeface="Calibri"/>
                  <a:cs typeface="Times New Roman"/>
                </a:rPr>
              </a:br>
              <a:r>
                <a:rPr lang="ru-RU" sz="1400" dirty="0" smtClean="0">
                  <a:solidFill>
                    <a:srgbClr val="000000"/>
                  </a:solidFill>
                  <a:effectLst/>
                  <a:latin typeface="Times New Roman"/>
                  <a:ea typeface="Calibri"/>
                  <a:cs typeface="Times New Roman"/>
                </a:rPr>
                <a:t>могут </a:t>
              </a:r>
              <a:r>
                <a:rPr lang="ru-RU" sz="1400" dirty="0">
                  <a:solidFill>
                    <a:srgbClr val="000000"/>
                  </a:solidFill>
                  <a:effectLst/>
                  <a:latin typeface="Times New Roman"/>
                  <a:ea typeface="Calibri"/>
                  <a:cs typeface="Times New Roman"/>
                </a:rPr>
                <a:t>пострадать </a:t>
              </a:r>
              <a:endParaRPr lang="ru-RU" sz="1100" dirty="0">
                <a:effectLst/>
                <a:ea typeface="Calibri"/>
                <a:cs typeface="Times New Roman"/>
              </a:endParaRPr>
            </a:p>
            <a:p>
              <a:pPr algn="ctr">
                <a:lnSpc>
                  <a:spcPct val="115000"/>
                </a:lnSpc>
                <a:spcAft>
                  <a:spcPts val="0"/>
                </a:spcAft>
              </a:pPr>
              <a:r>
                <a:rPr lang="ru-RU" sz="1400" dirty="0">
                  <a:solidFill>
                    <a:srgbClr val="000000"/>
                  </a:solidFill>
                  <a:effectLst/>
                  <a:latin typeface="Times New Roman"/>
                  <a:ea typeface="Calibri"/>
                  <a:cs typeface="Times New Roman"/>
                </a:rPr>
                <a:t>случайные лица</a:t>
              </a:r>
              <a:endParaRPr lang="ru-RU" sz="1100" dirty="0">
                <a:effectLst/>
                <a:ea typeface="Calibri"/>
                <a:cs typeface="Times New Roman"/>
              </a:endParaRPr>
            </a:p>
          </p:txBody>
        </p:sp>
        <p:sp>
          <p:nvSpPr>
            <p:cNvPr id="36" name="Знак запрета 35"/>
            <p:cNvSpPr/>
            <p:nvPr/>
          </p:nvSpPr>
          <p:spPr>
            <a:xfrm>
              <a:off x="1363767" y="1536560"/>
              <a:ext cx="494583" cy="723569"/>
            </a:xfrm>
            <a:prstGeom prst="noSmoking">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81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37" name="Знак запрета 36"/>
            <p:cNvSpPr/>
            <p:nvPr/>
          </p:nvSpPr>
          <p:spPr>
            <a:xfrm>
              <a:off x="1266588" y="2456597"/>
              <a:ext cx="451012" cy="707556"/>
            </a:xfrm>
            <a:prstGeom prst="noSmoking">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81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38" name="Знак запрета 37"/>
            <p:cNvSpPr/>
            <p:nvPr/>
          </p:nvSpPr>
          <p:spPr>
            <a:xfrm>
              <a:off x="1778366" y="3469630"/>
              <a:ext cx="494274" cy="731520"/>
            </a:xfrm>
            <a:prstGeom prst="noSmoking">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81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39" name="Знак запрета 38"/>
            <p:cNvSpPr/>
            <p:nvPr/>
          </p:nvSpPr>
          <p:spPr>
            <a:xfrm>
              <a:off x="1634289" y="4717711"/>
              <a:ext cx="498386" cy="723127"/>
            </a:xfrm>
            <a:prstGeom prst="noSmoking">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81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40" name="Скругленный прямоугольник 39"/>
            <p:cNvSpPr/>
            <p:nvPr/>
          </p:nvSpPr>
          <p:spPr>
            <a:xfrm>
              <a:off x="2636299" y="1326087"/>
              <a:ext cx="1661594" cy="585577"/>
            </a:xfrm>
            <a:prstGeom prst="round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Bef>
                  <a:spcPts val="700"/>
                </a:spcBef>
                <a:spcAft>
                  <a:spcPts val="1000"/>
                </a:spcAft>
              </a:pPr>
              <a:r>
                <a:rPr lang="ru-RU" sz="1400">
                  <a:effectLst/>
                  <a:latin typeface="Times New Roman"/>
                  <a:ea typeface="Calibri"/>
                  <a:cs typeface="Times New Roman"/>
                </a:rPr>
                <a:t>ЗА ИСКЛЮЧЕНИЕМ СЛУЧАЕВ:</a:t>
              </a:r>
              <a:endParaRPr lang="ru-RU" sz="1100">
                <a:effectLst/>
                <a:ea typeface="Calibri"/>
                <a:cs typeface="Times New Roman"/>
              </a:endParaRPr>
            </a:p>
          </p:txBody>
        </p:sp>
        <p:sp>
          <p:nvSpPr>
            <p:cNvPr id="41" name="Скругленный прямоугольник 40"/>
            <p:cNvSpPr/>
            <p:nvPr/>
          </p:nvSpPr>
          <p:spPr>
            <a:xfrm>
              <a:off x="2627092" y="2265147"/>
              <a:ext cx="1661823" cy="757587"/>
            </a:xfrm>
            <a:prstGeom prst="roundRect">
              <a:avLst/>
            </a:prstGeom>
            <a:solidFill>
              <a:schemeClr val="accent4">
                <a:lumMod val="40000"/>
                <a:lumOff val="60000"/>
              </a:schemeClr>
            </a:solidFill>
            <a:ln/>
            <a:effectLst/>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solidFill>
                    <a:srgbClr val="000000"/>
                  </a:solidFill>
                  <a:effectLst/>
                  <a:latin typeface="Times New Roman"/>
                  <a:ea typeface="Calibri"/>
                  <a:cs typeface="Times New Roman"/>
                </a:rPr>
                <a:t>оказания указанными лицами вооруженного сопротивления</a:t>
              </a:r>
              <a:endParaRPr lang="ru-RU" sz="1100">
                <a:effectLst/>
                <a:ea typeface="Calibri"/>
                <a:cs typeface="Times New Roman"/>
              </a:endParaRPr>
            </a:p>
          </p:txBody>
        </p:sp>
        <p:sp>
          <p:nvSpPr>
            <p:cNvPr id="42" name="Скругленный прямоугольник 41"/>
            <p:cNvSpPr/>
            <p:nvPr/>
          </p:nvSpPr>
          <p:spPr>
            <a:xfrm>
              <a:off x="2627088" y="3164154"/>
              <a:ext cx="1661700" cy="1216550"/>
            </a:xfrm>
            <a:prstGeom prst="roundRect">
              <a:avLst/>
            </a:prstGeom>
            <a:solidFill>
              <a:srgbClr val="8064A2">
                <a:lumMod val="40000"/>
                <a:lumOff val="60000"/>
              </a:srgbClr>
            </a:solidFill>
            <a:ln>
              <a:noFill/>
            </a:ln>
            <a:effectLst/>
            <a:scene3d>
              <a:camera prst="orthographicFront">
                <a:rot lat="0" lon="0" rev="0"/>
              </a:camera>
              <a:lightRig rig="threePt" dir="t">
                <a:rot lat="0" lon="0" rev="1200000"/>
              </a:lightRig>
            </a:scene3d>
            <a:sp3d/>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chemeClr val="accent4">
                      <a:lumMod val="10000"/>
                    </a:schemeClr>
                  </a:solidFill>
                  <a:effectLst/>
                  <a:latin typeface="Times New Roman"/>
                  <a:ea typeface="Calibri"/>
                  <a:cs typeface="Times New Roman"/>
                </a:rPr>
                <a:t>совершения вооруженного или группового нападения, угрожающего жизни и здоровью граждан или сотрудника полиции </a:t>
              </a:r>
              <a:endParaRPr lang="ru-RU" sz="1100" dirty="0">
                <a:solidFill>
                  <a:schemeClr val="accent4">
                    <a:lumMod val="10000"/>
                  </a:schemeClr>
                </a:solidFill>
                <a:effectLst/>
                <a:latin typeface="Calibri"/>
                <a:ea typeface="Calibri"/>
                <a:cs typeface="Times New Roman"/>
              </a:endParaRPr>
            </a:p>
          </p:txBody>
        </p:sp>
        <p:cxnSp>
          <p:nvCxnSpPr>
            <p:cNvPr id="43" name="Прямая соединительная линия 42"/>
            <p:cNvCxnSpPr/>
            <p:nvPr/>
          </p:nvCxnSpPr>
          <p:spPr>
            <a:xfrm>
              <a:off x="3507843" y="1911902"/>
              <a:ext cx="0" cy="2240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p:nvPr/>
          </p:nvCxnSpPr>
          <p:spPr>
            <a:xfrm flipH="1">
              <a:off x="2340467" y="2135992"/>
              <a:ext cx="11673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a:off x="2340437" y="2135992"/>
              <a:ext cx="1518" cy="1636402"/>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p:cNvCxnSpPr/>
            <p:nvPr/>
          </p:nvCxnSpPr>
          <p:spPr>
            <a:xfrm>
              <a:off x="2340497" y="2663167"/>
              <a:ext cx="28659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a:endCxn id="42" idx="1"/>
            </p:cNvCxnSpPr>
            <p:nvPr/>
          </p:nvCxnSpPr>
          <p:spPr>
            <a:xfrm>
              <a:off x="2340364" y="3771969"/>
              <a:ext cx="286725" cy="425"/>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3</a:t>
            </a:r>
            <a:endParaRPr lang="ru-RU" dirty="0"/>
          </a:p>
        </p:txBody>
      </p:sp>
    </p:spTree>
    <p:extLst>
      <p:ext uri="{BB962C8B-B14F-4D97-AF65-F5344CB8AC3E}">
        <p14:creationId xmlns:p14="http://schemas.microsoft.com/office/powerpoint/2010/main" val="3886002760"/>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домой 4">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Rectangle 1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4" name="Группа 23"/>
          <p:cNvGrpSpPr/>
          <p:nvPr/>
        </p:nvGrpSpPr>
        <p:grpSpPr>
          <a:xfrm>
            <a:off x="567662" y="332657"/>
            <a:ext cx="8076304" cy="4711802"/>
            <a:chOff x="-79364" y="158898"/>
            <a:chExt cx="4054389" cy="4464081"/>
          </a:xfrm>
        </p:grpSpPr>
        <p:sp>
          <p:nvSpPr>
            <p:cNvPr id="29" name="Скругленный прямоугольник 28"/>
            <p:cNvSpPr/>
            <p:nvPr/>
          </p:nvSpPr>
          <p:spPr>
            <a:xfrm>
              <a:off x="-79364" y="158898"/>
              <a:ext cx="4054389" cy="812039"/>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b="1">
                  <a:effectLst/>
                  <a:latin typeface="Times New Roman"/>
                  <a:ea typeface="Calibri"/>
                  <a:cs typeface="Times New Roman"/>
                </a:rPr>
                <a:t>Порядок действий сотрудника органов внутренних дел </a:t>
              </a:r>
              <a:endParaRPr lang="ru-RU" sz="1100">
                <a:effectLst/>
                <a:ea typeface="Calibri"/>
                <a:cs typeface="Times New Roman"/>
              </a:endParaRPr>
            </a:p>
            <a:p>
              <a:pPr algn="ctr">
                <a:lnSpc>
                  <a:spcPct val="115000"/>
                </a:lnSpc>
                <a:spcAft>
                  <a:spcPts val="0"/>
                </a:spcAft>
              </a:pPr>
              <a:r>
                <a:rPr lang="ru-RU" sz="1400" b="1">
                  <a:effectLst/>
                  <a:latin typeface="Times New Roman"/>
                  <a:ea typeface="Calibri"/>
                  <a:cs typeface="Times New Roman"/>
                </a:rPr>
                <a:t>до применения огнестрельного оружия </a:t>
              </a:r>
              <a:endParaRPr lang="ru-RU" sz="1100">
                <a:effectLst/>
                <a:ea typeface="Calibri"/>
                <a:cs typeface="Times New Roman"/>
              </a:endParaRPr>
            </a:p>
            <a:p>
              <a:pPr algn="ctr">
                <a:lnSpc>
                  <a:spcPct val="115000"/>
                </a:lnSpc>
                <a:spcAft>
                  <a:spcPts val="0"/>
                </a:spcAft>
              </a:pPr>
              <a:r>
                <a:rPr lang="ru-RU" sz="1400" b="1">
                  <a:effectLst/>
                  <a:latin typeface="Times New Roman"/>
                  <a:ea typeface="Calibri"/>
                  <a:cs typeface="Times New Roman"/>
                </a:rPr>
                <a:t>с учетом требований ст. 37 «Необходимая оборона» УК РФ</a:t>
              </a:r>
              <a:endParaRPr lang="ru-RU" sz="1100">
                <a:effectLst/>
                <a:ea typeface="Calibri"/>
                <a:cs typeface="Times New Roman"/>
              </a:endParaRPr>
            </a:p>
          </p:txBody>
        </p:sp>
        <p:sp>
          <p:nvSpPr>
            <p:cNvPr id="30" name="Скругленный прямоугольник 29"/>
            <p:cNvSpPr/>
            <p:nvPr/>
          </p:nvSpPr>
          <p:spPr>
            <a:xfrm>
              <a:off x="1237502" y="1182736"/>
              <a:ext cx="2648005" cy="405455"/>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ru-RU" sz="1400" dirty="0">
                  <a:solidFill>
                    <a:srgbClr val="000000"/>
                  </a:solidFill>
                  <a:effectLst/>
                  <a:latin typeface="Times New Roman"/>
                  <a:ea typeface="Calibri"/>
                  <a:cs typeface="Times New Roman"/>
                </a:rPr>
                <a:t>общественно опасным</a:t>
              </a:r>
              <a:endParaRPr lang="ru-RU" sz="1100" dirty="0">
                <a:effectLst/>
                <a:ea typeface="Calibri"/>
                <a:cs typeface="Times New Roman"/>
              </a:endParaRPr>
            </a:p>
          </p:txBody>
        </p:sp>
        <p:sp>
          <p:nvSpPr>
            <p:cNvPr id="31" name="Скругленный прямоугольник 30"/>
            <p:cNvSpPr/>
            <p:nvPr/>
          </p:nvSpPr>
          <p:spPr>
            <a:xfrm>
              <a:off x="1237502" y="1659786"/>
              <a:ext cx="2648001" cy="477555"/>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500"/>
                </a:spcBef>
                <a:spcAft>
                  <a:spcPts val="0"/>
                </a:spcAft>
              </a:pPr>
              <a:r>
                <a:rPr lang="ru-RU" sz="1400" dirty="0">
                  <a:solidFill>
                    <a:srgbClr val="000000"/>
                  </a:solidFill>
                  <a:effectLst/>
                  <a:latin typeface="Times New Roman"/>
                  <a:ea typeface="Calibri"/>
                  <a:cs typeface="Times New Roman"/>
                </a:rPr>
                <a:t>реальным, </a:t>
              </a:r>
              <a:r>
                <a:rPr lang="ru-RU" sz="1400" dirty="0" smtClean="0">
                  <a:solidFill>
                    <a:srgbClr val="000000"/>
                  </a:solidFill>
                  <a:effectLst/>
                  <a:latin typeface="Times New Roman"/>
                  <a:ea typeface="Calibri"/>
                  <a:cs typeface="Times New Roman"/>
                </a:rPr>
                <a:t>объективно </a:t>
              </a:r>
              <a:r>
                <a:rPr lang="ru-RU" sz="1400" dirty="0">
                  <a:solidFill>
                    <a:srgbClr val="000000"/>
                  </a:solidFill>
                  <a:effectLst/>
                  <a:latin typeface="Times New Roman"/>
                  <a:ea typeface="Calibri"/>
                  <a:cs typeface="Times New Roman"/>
                </a:rPr>
                <a:t>существующим</a:t>
              </a:r>
              <a:endParaRPr lang="ru-RU" sz="1100" dirty="0">
                <a:effectLst/>
                <a:ea typeface="Calibri"/>
                <a:cs typeface="Times New Roman"/>
              </a:endParaRPr>
            </a:p>
          </p:txBody>
        </p:sp>
        <p:sp>
          <p:nvSpPr>
            <p:cNvPr id="32" name="Скругленный прямоугольник 31"/>
            <p:cNvSpPr/>
            <p:nvPr/>
          </p:nvSpPr>
          <p:spPr>
            <a:xfrm>
              <a:off x="1224792" y="2205562"/>
              <a:ext cx="2647989" cy="482383"/>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300"/>
                </a:spcBef>
                <a:spcAft>
                  <a:spcPts val="0"/>
                </a:spcAft>
              </a:pPr>
              <a:r>
                <a:rPr lang="ru-RU" sz="1400" dirty="0">
                  <a:solidFill>
                    <a:srgbClr val="000000"/>
                  </a:solidFill>
                  <a:effectLst/>
                  <a:latin typeface="Times New Roman"/>
                  <a:ea typeface="Calibri"/>
                  <a:cs typeface="Times New Roman"/>
                </a:rPr>
                <a:t>наличным, </a:t>
              </a:r>
              <a:r>
                <a:rPr lang="ru-RU" sz="1400" dirty="0" smtClean="0">
                  <a:solidFill>
                    <a:srgbClr val="000000"/>
                  </a:solidFill>
                  <a:effectLst/>
                  <a:latin typeface="Times New Roman"/>
                  <a:ea typeface="Calibri"/>
                  <a:cs typeface="Times New Roman"/>
                </a:rPr>
                <a:t>и </a:t>
              </a:r>
              <a:r>
                <a:rPr lang="ru-RU" sz="1400" dirty="0">
                  <a:solidFill>
                    <a:srgbClr val="000000"/>
                  </a:solidFill>
                  <a:effectLst/>
                  <a:latin typeface="Times New Roman"/>
                  <a:ea typeface="Calibri"/>
                  <a:cs typeface="Times New Roman"/>
                </a:rPr>
                <a:t>нападение еще не окончилось</a:t>
              </a:r>
              <a:endParaRPr lang="ru-RU" sz="1100" dirty="0">
                <a:effectLst/>
                <a:ea typeface="Calibri"/>
                <a:cs typeface="Times New Roman"/>
              </a:endParaRPr>
            </a:p>
          </p:txBody>
        </p:sp>
        <p:sp>
          <p:nvSpPr>
            <p:cNvPr id="48" name="Скругленный прямоугольник 47"/>
            <p:cNvSpPr/>
            <p:nvPr/>
          </p:nvSpPr>
          <p:spPr>
            <a:xfrm>
              <a:off x="1237352" y="2956006"/>
              <a:ext cx="2648149" cy="614000"/>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Bef>
                  <a:spcPts val="1200"/>
                </a:spcBef>
                <a:spcAft>
                  <a:spcPts val="1000"/>
                </a:spcAft>
              </a:pPr>
              <a:r>
                <a:rPr lang="ru-RU" sz="1400">
                  <a:solidFill>
                    <a:srgbClr val="000000"/>
                  </a:solidFill>
                  <a:effectLst/>
                  <a:latin typeface="Times New Roman"/>
                  <a:ea typeface="Calibri"/>
                  <a:cs typeface="Times New Roman"/>
                </a:rPr>
                <a:t>иметь место только в отношении посягающего лица</a:t>
              </a:r>
              <a:endParaRPr lang="ru-RU" sz="1100">
                <a:effectLst/>
                <a:ea typeface="Calibri"/>
                <a:cs typeface="Times New Roman"/>
              </a:endParaRPr>
            </a:p>
          </p:txBody>
        </p:sp>
        <p:sp>
          <p:nvSpPr>
            <p:cNvPr id="49" name="Скругленный прямоугольник 48"/>
            <p:cNvSpPr/>
            <p:nvPr/>
          </p:nvSpPr>
          <p:spPr>
            <a:xfrm>
              <a:off x="1237502" y="3706452"/>
              <a:ext cx="2647991" cy="916527"/>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1000"/>
                </a:spcAft>
              </a:pPr>
              <a:r>
                <a:rPr lang="ru-RU" sz="1400" dirty="0" smtClean="0">
                  <a:solidFill>
                    <a:srgbClr val="000000"/>
                  </a:solidFill>
                  <a:effectLst/>
                  <a:latin typeface="Times New Roman"/>
                  <a:ea typeface="Calibri"/>
                  <a:cs typeface="Times New Roman"/>
                </a:rPr>
                <a:t>осуществляться в целях обеспечения безопасности сотрудника полиции, других лиц либо охраняемых интересов общества или государства</a:t>
              </a:r>
              <a:endParaRPr lang="ru-RU" sz="1100" dirty="0">
                <a:effectLst/>
                <a:ea typeface="Calibri"/>
                <a:cs typeface="Times New Roman"/>
              </a:endParaRPr>
            </a:p>
          </p:txBody>
        </p:sp>
      </p:grpSp>
      <p:grpSp>
        <p:nvGrpSpPr>
          <p:cNvPr id="50" name="Группа 49"/>
          <p:cNvGrpSpPr/>
          <p:nvPr/>
        </p:nvGrpSpPr>
        <p:grpSpPr>
          <a:xfrm>
            <a:off x="593550" y="1627287"/>
            <a:ext cx="2623185" cy="3063874"/>
            <a:chOff x="0" y="1"/>
            <a:chExt cx="2623668" cy="2500556"/>
          </a:xfrm>
          <a:solidFill>
            <a:srgbClr val="CCFFCC"/>
          </a:solidFill>
        </p:grpSpPr>
        <p:sp>
          <p:nvSpPr>
            <p:cNvPr id="51" name="Скругленный прямоугольник 50"/>
            <p:cNvSpPr/>
            <p:nvPr/>
          </p:nvSpPr>
          <p:spPr>
            <a:xfrm>
              <a:off x="0" y="88134"/>
              <a:ext cx="2027362" cy="1291590"/>
            </a:xfrm>
            <a:prstGeom prst="roundRect">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solidFill>
                    <a:srgbClr val="000000"/>
                  </a:solidFill>
                  <a:effectLst/>
                  <a:latin typeface="Times New Roman"/>
                  <a:ea typeface="Calibri"/>
                  <a:cs typeface="Times New Roman"/>
                </a:rPr>
                <a:t>Сотрудник </a:t>
              </a:r>
              <a:endParaRPr lang="ru-RU" sz="1100">
                <a:effectLst/>
                <a:ea typeface="Calibri"/>
                <a:cs typeface="Times New Roman"/>
              </a:endParaRPr>
            </a:p>
            <a:p>
              <a:pPr algn="ctr">
                <a:lnSpc>
                  <a:spcPct val="115000"/>
                </a:lnSpc>
                <a:spcAft>
                  <a:spcPts val="0"/>
                </a:spcAft>
              </a:pPr>
              <a:r>
                <a:rPr lang="ru-RU" sz="1400">
                  <a:solidFill>
                    <a:srgbClr val="000000"/>
                  </a:solidFill>
                  <a:effectLst/>
                  <a:latin typeface="Times New Roman"/>
                  <a:ea typeface="Calibri"/>
                  <a:cs typeface="Times New Roman"/>
                </a:rPr>
                <a:t>должен убедиться в том, что пресекаемое посягательство является:</a:t>
              </a:r>
              <a:endParaRPr lang="ru-RU" sz="1100">
                <a:effectLst/>
                <a:ea typeface="Calibri"/>
                <a:cs typeface="Times New Roman"/>
              </a:endParaRPr>
            </a:p>
          </p:txBody>
        </p:sp>
        <p:cxnSp>
          <p:nvCxnSpPr>
            <p:cNvPr id="52" name="Прямая со стрелкой 51"/>
            <p:cNvCxnSpPr/>
            <p:nvPr/>
          </p:nvCxnSpPr>
          <p:spPr>
            <a:xfrm flipV="1">
              <a:off x="2027362" y="1"/>
              <a:ext cx="596306" cy="203751"/>
            </a:xfrm>
            <a:prstGeom prst="straightConnector1">
              <a:avLst/>
            </a:prstGeom>
            <a:grpFill/>
            <a:ln>
              <a:tailEnd type="triangle"/>
            </a:ln>
          </p:spPr>
          <p:style>
            <a:lnRef idx="1">
              <a:schemeClr val="accent1"/>
            </a:lnRef>
            <a:fillRef idx="0">
              <a:schemeClr val="accent1"/>
            </a:fillRef>
            <a:effectRef idx="0">
              <a:schemeClr val="accent1"/>
            </a:effectRef>
            <a:fontRef idx="minor">
              <a:schemeClr val="tx1"/>
            </a:fontRef>
          </p:style>
        </p:cxnSp>
        <p:cxnSp>
          <p:nvCxnSpPr>
            <p:cNvPr id="53" name="Прямая со стрелкой 52"/>
            <p:cNvCxnSpPr/>
            <p:nvPr/>
          </p:nvCxnSpPr>
          <p:spPr>
            <a:xfrm>
              <a:off x="2027104" y="502419"/>
              <a:ext cx="517055" cy="0"/>
            </a:xfrm>
            <a:prstGeom prst="straightConnector1">
              <a:avLst/>
            </a:prstGeom>
            <a:grpFill/>
            <a:ln>
              <a:tailEnd type="triangle"/>
            </a:ln>
          </p:spPr>
          <p:style>
            <a:lnRef idx="1">
              <a:schemeClr val="accent1"/>
            </a:lnRef>
            <a:fillRef idx="0">
              <a:schemeClr val="accent1"/>
            </a:fillRef>
            <a:effectRef idx="0">
              <a:schemeClr val="accent1"/>
            </a:effectRef>
            <a:fontRef idx="minor">
              <a:schemeClr val="tx1"/>
            </a:fontRef>
          </p:style>
        </p:cxnSp>
        <p:cxnSp>
          <p:nvCxnSpPr>
            <p:cNvPr id="54" name="Прямая со стрелкой 53"/>
            <p:cNvCxnSpPr/>
            <p:nvPr/>
          </p:nvCxnSpPr>
          <p:spPr>
            <a:xfrm>
              <a:off x="2027104" y="678726"/>
              <a:ext cx="596265" cy="172055"/>
            </a:xfrm>
            <a:prstGeom prst="straightConnector1">
              <a:avLst/>
            </a:prstGeom>
            <a:grpFill/>
            <a:ln>
              <a:tailEnd type="triangle"/>
            </a:ln>
          </p:spPr>
          <p:style>
            <a:lnRef idx="1">
              <a:schemeClr val="accent1"/>
            </a:lnRef>
            <a:fillRef idx="0">
              <a:schemeClr val="accent1"/>
            </a:fillRef>
            <a:effectRef idx="0">
              <a:schemeClr val="accent1"/>
            </a:effectRef>
            <a:fontRef idx="minor">
              <a:schemeClr val="tx1"/>
            </a:fontRef>
          </p:style>
        </p:cxnSp>
        <p:sp>
          <p:nvSpPr>
            <p:cNvPr id="55" name="Скругленный прямоугольник 54"/>
            <p:cNvSpPr/>
            <p:nvPr/>
          </p:nvSpPr>
          <p:spPr>
            <a:xfrm>
              <a:off x="0" y="1501488"/>
              <a:ext cx="1898374" cy="999069"/>
            </a:xfrm>
            <a:prstGeom prst="roundRect">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solidFill>
                    <a:srgbClr val="000000"/>
                  </a:solidFill>
                  <a:effectLst/>
                  <a:latin typeface="Times New Roman"/>
                  <a:ea typeface="Calibri"/>
                  <a:cs typeface="Times New Roman"/>
                </a:rPr>
                <a:t>Применение огнестрельного оружия должно:</a:t>
              </a:r>
              <a:endParaRPr lang="ru-RU" sz="1100">
                <a:effectLst/>
                <a:ea typeface="Calibri"/>
                <a:cs typeface="Times New Roman"/>
              </a:endParaRPr>
            </a:p>
          </p:txBody>
        </p:sp>
        <p:cxnSp>
          <p:nvCxnSpPr>
            <p:cNvPr id="56" name="Прямая со стрелкой 55"/>
            <p:cNvCxnSpPr/>
            <p:nvPr/>
          </p:nvCxnSpPr>
          <p:spPr>
            <a:xfrm flipV="1">
              <a:off x="1924086" y="1617375"/>
              <a:ext cx="646457" cy="139148"/>
            </a:xfrm>
            <a:prstGeom prst="straightConnector1">
              <a:avLst/>
            </a:prstGeom>
            <a:grpFill/>
            <a:ln>
              <a:tailEnd type="triangle"/>
            </a:ln>
          </p:spPr>
          <p:style>
            <a:lnRef idx="1">
              <a:schemeClr val="accent1"/>
            </a:lnRef>
            <a:fillRef idx="0">
              <a:schemeClr val="accent1"/>
            </a:fillRef>
            <a:effectRef idx="0">
              <a:schemeClr val="accent1"/>
            </a:effectRef>
            <a:fontRef idx="minor">
              <a:schemeClr val="tx1"/>
            </a:fontRef>
          </p:style>
        </p:cxnSp>
        <p:cxnSp>
          <p:nvCxnSpPr>
            <p:cNvPr id="57" name="Прямая со стрелкой 56"/>
            <p:cNvCxnSpPr/>
            <p:nvPr/>
          </p:nvCxnSpPr>
          <p:spPr>
            <a:xfrm>
              <a:off x="1905918" y="2164497"/>
              <a:ext cx="646430" cy="229638"/>
            </a:xfrm>
            <a:prstGeom prst="straightConnector1">
              <a:avLst/>
            </a:prstGeom>
            <a:grpFill/>
            <a:ln>
              <a:tailEnd type="triangle"/>
            </a:ln>
          </p:spPr>
          <p:style>
            <a:lnRef idx="1">
              <a:schemeClr val="accent1"/>
            </a:lnRef>
            <a:fillRef idx="0">
              <a:schemeClr val="accent1"/>
            </a:fillRef>
            <a:effectRef idx="0">
              <a:schemeClr val="accent1"/>
            </a:effectRef>
            <a:fontRef idx="minor">
              <a:schemeClr val="tx1"/>
            </a:fontRef>
          </p:style>
        </p:cxnSp>
      </p:grpSp>
      <p:sp>
        <p:nvSpPr>
          <p:cNvPr id="58" name="Скругленный прямоугольник 57"/>
          <p:cNvSpPr/>
          <p:nvPr/>
        </p:nvSpPr>
        <p:spPr>
          <a:xfrm>
            <a:off x="593549" y="5301208"/>
            <a:ext cx="7846747" cy="1008112"/>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Применение сотрудником полиции огнестрельного оружия </a:t>
            </a:r>
            <a:endParaRPr lang="ru-RU" sz="1100" dirty="0">
              <a:effectLst/>
              <a:ea typeface="Calibri"/>
              <a:cs typeface="Times New Roman"/>
            </a:endParaRPr>
          </a:p>
          <a:p>
            <a:pPr algn="ctr">
              <a:lnSpc>
                <a:spcPct val="115000"/>
              </a:lnSpc>
              <a:spcAft>
                <a:spcPts val="0"/>
              </a:spcAft>
            </a:pPr>
            <a:r>
              <a:rPr lang="ru-RU" sz="1400" dirty="0">
                <a:solidFill>
                  <a:srgbClr val="000000"/>
                </a:solidFill>
                <a:effectLst/>
                <a:latin typeface="Times New Roman"/>
                <a:ea typeface="Calibri"/>
                <a:cs typeface="Times New Roman"/>
              </a:rPr>
              <a:t>в целях защиты должно соответствовать характеру и степени общественной опасности </a:t>
            </a:r>
            <a:r>
              <a:rPr lang="ru-RU" sz="1400" dirty="0" smtClean="0">
                <a:solidFill>
                  <a:srgbClr val="000000"/>
                </a:solidFill>
                <a:effectLst/>
                <a:latin typeface="Times New Roman"/>
                <a:ea typeface="Calibri"/>
                <a:cs typeface="Times New Roman"/>
              </a:rPr>
              <a:t>посягательства.</a:t>
            </a:r>
            <a:endParaRPr lang="ru-RU" sz="1100" dirty="0">
              <a:effectLst/>
              <a:ea typeface="Calibri"/>
              <a:cs typeface="Times New Roman"/>
            </a:endParaRPr>
          </a:p>
        </p:txBody>
      </p:sp>
      <p:sp>
        <p:nvSpPr>
          <p:cNvPr id="21" name="TextBox 20"/>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3</a:t>
            </a:r>
            <a:endParaRPr lang="ru-RU" dirty="0"/>
          </a:p>
        </p:txBody>
      </p:sp>
    </p:spTree>
    <p:extLst>
      <p:ext uri="{BB962C8B-B14F-4D97-AF65-F5344CB8AC3E}">
        <p14:creationId xmlns:p14="http://schemas.microsoft.com/office/powerpoint/2010/main" val="2424312539"/>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95165" y="4548273"/>
            <a:ext cx="8028405" cy="1443910"/>
          </a:xfrm>
        </p:spPr>
        <p:txBody>
          <a:bodyPr/>
          <a:lstStyle/>
          <a:p>
            <a:pPr algn="just" eaLnBrk="1" hangingPunct="1">
              <a:defRPr/>
            </a:pPr>
            <a:r>
              <a:rPr lang="ru-RU" sz="1200" dirty="0">
                <a:effectLst/>
                <a:latin typeface="Times New Roman" panose="02020603050405020304" pitchFamily="18" charset="0"/>
                <a:cs typeface="Times New Roman" panose="02020603050405020304" pitchFamily="18" charset="0"/>
              </a:rPr>
              <a:t>         Настоящее учебно-практическое пособие разработано в целях совершенствования деятельности сотрудников подразделений по обеспечению безопасности лиц, подлежащих государственной защите в ситуациях, связанных с применением огнестрельного оружия при осуществлении меры безопасности «личная охрана</a:t>
            </a:r>
            <a:r>
              <a:rPr lang="ru-RU" sz="1200" dirty="0" smtClean="0">
                <a:effectLst/>
                <a:latin typeface="Times New Roman" panose="02020603050405020304" pitchFamily="18" charset="0"/>
                <a:cs typeface="Times New Roman" panose="02020603050405020304" pitchFamily="18" charset="0"/>
              </a:rPr>
              <a:t>».                                                  </a:t>
            </a:r>
            <a:br>
              <a:rPr lang="ru-RU" sz="1200" dirty="0" smtClean="0">
                <a:effectLst/>
                <a:latin typeface="Times New Roman" panose="02020603050405020304" pitchFamily="18" charset="0"/>
                <a:cs typeface="Times New Roman" panose="02020603050405020304" pitchFamily="18" charset="0"/>
              </a:rPr>
            </a:br>
            <a:r>
              <a:rPr lang="ru-RU" sz="1200" dirty="0" smtClean="0">
                <a:effectLst/>
                <a:latin typeface="Times New Roman" panose="02020603050405020304" pitchFamily="18" charset="0"/>
                <a:cs typeface="Times New Roman" panose="02020603050405020304" pitchFamily="18" charset="0"/>
              </a:rPr>
              <a:t>Рекомендовано </a:t>
            </a:r>
            <a:r>
              <a:rPr lang="ru-RU" sz="1200" dirty="0">
                <a:effectLst/>
                <a:latin typeface="Times New Roman" panose="02020603050405020304" pitchFamily="18" charset="0"/>
                <a:cs typeface="Times New Roman" panose="02020603050405020304" pitchFamily="18" charset="0"/>
              </a:rPr>
              <a:t>для обучающихся образовательных организаций МВД России, сотрудников подразделений по обеспечению безопасности лиц, подлежащих государственной защите, МВД </a:t>
            </a:r>
            <a:r>
              <a:rPr lang="ru-RU" sz="1200" dirty="0" smtClean="0">
                <a:effectLst/>
                <a:latin typeface="Times New Roman" panose="02020603050405020304" pitchFamily="18" charset="0"/>
                <a:cs typeface="Times New Roman" panose="02020603050405020304" pitchFamily="18" charset="0"/>
              </a:rPr>
              <a:t>России.  </a:t>
            </a:r>
            <a:endParaRPr lang="ru-RU" sz="1200" b="1" dirty="0" smtClean="0">
              <a:solidFill>
                <a:schemeClr val="tx1"/>
              </a:solidFill>
              <a:latin typeface="Times New Roman" panose="02020603050405020304" pitchFamily="18" charset="0"/>
              <a:cs typeface="Times New Roman" panose="02020603050405020304" pitchFamily="18" charset="0"/>
            </a:endParaRPr>
          </a:p>
        </p:txBody>
      </p:sp>
      <p:sp>
        <p:nvSpPr>
          <p:cNvPr id="2051" name="Rectangle 3"/>
          <p:cNvSpPr>
            <a:spLocks noGrp="1" noChangeArrowheads="1"/>
          </p:cNvSpPr>
          <p:nvPr>
            <p:ph type="subTitle" idx="1"/>
          </p:nvPr>
        </p:nvSpPr>
        <p:spPr>
          <a:xfrm>
            <a:off x="1140922" y="2991062"/>
            <a:ext cx="7751558" cy="1795620"/>
          </a:xfrm>
        </p:spPr>
        <p:txBody>
          <a:bodyPr/>
          <a:lstStyle/>
          <a:p>
            <a:pPr algn="just"/>
            <a:endParaRPr lang="ru-RU" sz="1200" dirty="0" smtClean="0">
              <a:latin typeface="Times New Roman" panose="02020603050405020304" pitchFamily="18" charset="0"/>
              <a:cs typeface="Times New Roman" panose="02020603050405020304" pitchFamily="18" charset="0"/>
            </a:endParaRPr>
          </a:p>
          <a:p>
            <a:pPr algn="just"/>
            <a:endParaRPr lang="ru-RU" sz="1200" dirty="0">
              <a:latin typeface="Times New Roman" panose="02020603050405020304" pitchFamily="18" charset="0"/>
              <a:cs typeface="Times New Roman" panose="02020603050405020304" pitchFamily="18" charset="0"/>
            </a:endParaRPr>
          </a:p>
          <a:p>
            <a:pPr algn="just"/>
            <a:r>
              <a:rPr lang="ru-RU" sz="1200" b="1" dirty="0" smtClean="0">
                <a:latin typeface="Times New Roman" panose="02020603050405020304" pitchFamily="18" charset="0"/>
                <a:cs typeface="Times New Roman" panose="02020603050405020304" pitchFamily="18" charset="0"/>
              </a:rPr>
              <a:t>     Особенности </a:t>
            </a:r>
            <a:r>
              <a:rPr lang="ru-RU" sz="1200" b="1" dirty="0">
                <a:latin typeface="Times New Roman" panose="02020603050405020304" pitchFamily="18" charset="0"/>
                <a:cs typeface="Times New Roman" panose="02020603050405020304" pitchFamily="18" charset="0"/>
              </a:rPr>
              <a:t>применения огнестрельного оружия при осуществлении меры безопасности «личная </a:t>
            </a:r>
            <a:r>
              <a:rPr lang="ru-RU" sz="1200" b="1" dirty="0" smtClean="0">
                <a:latin typeface="Times New Roman" panose="02020603050405020304" pitchFamily="18" charset="0"/>
                <a:cs typeface="Times New Roman" panose="02020603050405020304" pitchFamily="18" charset="0"/>
              </a:rPr>
              <a:t>    охрана</a:t>
            </a:r>
            <a:r>
              <a:rPr lang="ru-RU" sz="1200" b="1" dirty="0">
                <a:latin typeface="Times New Roman" panose="02020603050405020304" pitchFamily="18" charset="0"/>
                <a:cs typeface="Times New Roman" panose="02020603050405020304" pitchFamily="18" charset="0"/>
              </a:rPr>
              <a:t>» </a:t>
            </a:r>
            <a:r>
              <a:rPr lang="ru-RU" sz="1200" b="1" dirty="0" smtClean="0">
                <a:latin typeface="Times New Roman" panose="02020603050405020304" pitchFamily="18" charset="0"/>
                <a:cs typeface="Times New Roman" panose="02020603050405020304" pitchFamily="18" charset="0"/>
              </a:rPr>
              <a:t>для сотрудников </a:t>
            </a:r>
            <a:r>
              <a:rPr lang="ru-RU" sz="1200" b="1" dirty="0">
                <a:latin typeface="Times New Roman" panose="02020603050405020304" pitchFamily="18" charset="0"/>
                <a:cs typeface="Times New Roman" panose="02020603050405020304" pitchFamily="18" charset="0"/>
              </a:rPr>
              <a:t>подразделений по обеспечению безопасности лиц, подлежащих государственной защите </a:t>
            </a:r>
            <a:r>
              <a:rPr lang="ru-RU" sz="1200" dirty="0">
                <a:latin typeface="Times New Roman" panose="02020603050405020304" pitchFamily="18" charset="0"/>
                <a:cs typeface="Times New Roman" panose="02020603050405020304" pitchFamily="18" charset="0"/>
              </a:rPr>
              <a:t>: учебно-практическое пособие / О. С. Носков, А. А. Романов, А. В. </a:t>
            </a:r>
            <a:r>
              <a:rPr lang="ru-RU" sz="1200" dirty="0" err="1">
                <a:latin typeface="Times New Roman" panose="02020603050405020304" pitchFamily="18" charset="0"/>
                <a:cs typeface="Times New Roman" panose="02020603050405020304" pitchFamily="18" charset="0"/>
              </a:rPr>
              <a:t>Огрыза</a:t>
            </a:r>
            <a:r>
              <a:rPr lang="ru-RU" sz="1200" dirty="0">
                <a:latin typeface="Times New Roman" panose="02020603050405020304" pitchFamily="18" charset="0"/>
                <a:cs typeface="Times New Roman" panose="02020603050405020304" pitchFamily="18" charset="0"/>
              </a:rPr>
              <a:t> [и др</a:t>
            </a:r>
            <a:r>
              <a:rPr lang="ru-RU" sz="1200" dirty="0" smtClean="0">
                <a:latin typeface="Times New Roman" panose="02020603050405020304" pitchFamily="18" charset="0"/>
                <a:cs typeface="Times New Roman" panose="02020603050405020304" pitchFamily="18" charset="0"/>
              </a:rPr>
              <a:t>.]. </a:t>
            </a:r>
            <a:r>
              <a:rPr lang="ru-RU" sz="1200" dirty="0">
                <a:effectLst/>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Электрон</a:t>
            </a:r>
            <a:r>
              <a:rPr lang="ru-RU" sz="1200" dirty="0">
                <a:latin typeface="Times New Roman" panose="02020603050405020304" pitchFamily="18" charset="0"/>
                <a:cs typeface="Times New Roman" panose="02020603050405020304" pitchFamily="18" charset="0"/>
              </a:rPr>
              <a:t>. текстовые дан. (702 МБ.) </a:t>
            </a:r>
            <a:r>
              <a:rPr lang="ru-RU" sz="1200" dirty="0">
                <a:latin typeface="Times New Roman" panose="02020603050405020304" pitchFamily="18" charset="0"/>
                <a:cs typeface="Times New Roman" panose="02020603050405020304" pitchFamily="18" charset="0"/>
              </a:rPr>
              <a:t>– Уфа : Уфимский ЮИ </a:t>
            </a:r>
            <a:r>
              <a:rPr lang="ru-RU" sz="1200" dirty="0" smtClean="0">
                <a:latin typeface="Times New Roman" panose="02020603050405020304" pitchFamily="18" charset="0"/>
                <a:cs typeface="Times New Roman" panose="02020603050405020304" pitchFamily="18" charset="0"/>
              </a:rPr>
              <a:t>МВД </a:t>
            </a:r>
            <a:r>
              <a:rPr lang="ru-RU" sz="1200" dirty="0">
                <a:latin typeface="Times New Roman" panose="02020603050405020304" pitchFamily="18" charset="0"/>
                <a:cs typeface="Times New Roman" panose="02020603050405020304" pitchFamily="18" charset="0"/>
              </a:rPr>
              <a:t>России, 2023</a:t>
            </a:r>
            <a:r>
              <a:rPr lang="ru-RU" sz="1200" dirty="0" smtClean="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 Текст : </a:t>
            </a:r>
            <a:r>
              <a:rPr lang="ru-RU" sz="1200" dirty="0" smtClean="0">
                <a:latin typeface="Times New Roman" panose="02020603050405020304" pitchFamily="18" charset="0"/>
                <a:cs typeface="Times New Roman" panose="02020603050405020304" pitchFamily="18" charset="0"/>
              </a:rPr>
              <a:t>электронный</a:t>
            </a:r>
            <a:r>
              <a:rPr lang="ru-RU" sz="1200" dirty="0" smtClean="0">
                <a:effectLst/>
                <a:latin typeface="Times New Roman" panose="02020603050405020304" pitchFamily="18" charset="0"/>
                <a:cs typeface="Times New Roman" panose="02020603050405020304" pitchFamily="18" charset="0"/>
              </a:rPr>
              <a:t>. – 1 электрон. </a:t>
            </a:r>
            <a:r>
              <a:rPr lang="ru-RU" sz="1200" dirty="0">
                <a:effectLst/>
                <a:latin typeface="Times New Roman" panose="02020603050405020304" pitchFamily="18" charset="0"/>
                <a:cs typeface="Times New Roman" panose="02020603050405020304" pitchFamily="18" charset="0"/>
              </a:rPr>
              <a:t>о</a:t>
            </a:r>
            <a:r>
              <a:rPr lang="ru-RU" sz="1200" dirty="0" smtClean="0">
                <a:effectLst/>
                <a:latin typeface="Times New Roman" panose="02020603050405020304" pitchFamily="18" charset="0"/>
                <a:cs typeface="Times New Roman" panose="02020603050405020304" pitchFamily="18" charset="0"/>
              </a:rPr>
              <a:t>пт. диск (</a:t>
            </a:r>
            <a:r>
              <a:rPr lang="en-US" sz="1200" dirty="0" smtClean="0">
                <a:effectLst/>
                <a:latin typeface="Times New Roman" panose="02020603050405020304" pitchFamily="18" charset="0"/>
                <a:cs typeface="Times New Roman" panose="02020603050405020304" pitchFamily="18" charset="0"/>
              </a:rPr>
              <a:t>CD-R). – </a:t>
            </a:r>
            <a:r>
              <a:rPr lang="ru-RU" sz="1200" dirty="0" smtClean="0">
                <a:effectLst/>
                <a:latin typeface="Times New Roman" panose="02020603050405020304" pitchFamily="18" charset="0"/>
                <a:cs typeface="Times New Roman" panose="02020603050405020304" pitchFamily="18" charset="0"/>
              </a:rPr>
              <a:t>Систем. требования: </a:t>
            </a:r>
            <a:r>
              <a:rPr lang="en-US" sz="1200" dirty="0" smtClean="0">
                <a:effectLst/>
                <a:latin typeface="Times New Roman" panose="02020603050405020304" pitchFamily="18" charset="0"/>
                <a:cs typeface="Times New Roman" panose="02020603050405020304" pitchFamily="18" charset="0"/>
              </a:rPr>
              <a:t>IBM PC, 1 GHz; 512 </a:t>
            </a:r>
            <a:r>
              <a:rPr lang="en-US" sz="1200" dirty="0" err="1" smtClean="0">
                <a:effectLst/>
                <a:latin typeface="Times New Roman" panose="02020603050405020304" pitchFamily="18" charset="0"/>
                <a:cs typeface="Times New Roman" panose="02020603050405020304" pitchFamily="18" charset="0"/>
              </a:rPr>
              <a:t>mb</a:t>
            </a:r>
            <a:r>
              <a:rPr lang="en-US" sz="1200" dirty="0" smtClean="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оперативной памяти; 3</a:t>
            </a:r>
            <a:r>
              <a:rPr lang="en-US" sz="1200" dirty="0" smtClean="0">
                <a:effectLst/>
                <a:latin typeface="Times New Roman" panose="02020603050405020304" pitchFamily="18" charset="0"/>
                <a:cs typeface="Times New Roman" panose="02020603050405020304" pitchFamily="18" charset="0"/>
              </a:rPr>
              <a:t> </a:t>
            </a:r>
            <a:r>
              <a:rPr lang="en-US" sz="1200" dirty="0" err="1" smtClean="0">
                <a:effectLst/>
                <a:latin typeface="Times New Roman" panose="02020603050405020304" pitchFamily="18" charset="0"/>
                <a:cs typeface="Times New Roman" panose="02020603050405020304" pitchFamily="18" charset="0"/>
              </a:rPr>
              <a:t>mb</a:t>
            </a:r>
            <a:r>
              <a:rPr lang="en-US" sz="1200" dirty="0" smtClean="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ОЗУ; </a:t>
            </a:r>
            <a:r>
              <a:rPr lang="en-US" sz="1200" dirty="0" smtClean="0">
                <a:effectLst/>
                <a:latin typeface="Times New Roman" panose="02020603050405020304" pitchFamily="18" charset="0"/>
                <a:cs typeface="Times New Roman" panose="02020603050405020304" pitchFamily="18" charset="0"/>
              </a:rPr>
              <a:t>CD/DVD-ROM </a:t>
            </a:r>
            <a:r>
              <a:rPr lang="ru-RU" sz="1200" dirty="0" smtClean="0">
                <a:effectLst/>
                <a:latin typeface="Times New Roman" panose="02020603050405020304" pitchFamily="18" charset="0"/>
                <a:cs typeface="Times New Roman" panose="02020603050405020304" pitchFamily="18" charset="0"/>
              </a:rPr>
              <a:t>дисковод; операционная система </a:t>
            </a:r>
            <a:r>
              <a:rPr lang="en-US" sz="1200" dirty="0" smtClean="0">
                <a:effectLst/>
                <a:latin typeface="Times New Roman" panose="02020603050405020304" pitchFamily="18" charset="0"/>
                <a:cs typeface="Times New Roman" panose="02020603050405020304" pitchFamily="18" charset="0"/>
              </a:rPr>
              <a:t>Windows XP </a:t>
            </a:r>
            <a:r>
              <a:rPr lang="ru-RU" sz="1200" dirty="0" smtClean="0">
                <a:effectLst/>
                <a:latin typeface="Times New Roman" panose="02020603050405020304" pitchFamily="18" charset="0"/>
                <a:cs typeface="Times New Roman" panose="02020603050405020304" pitchFamily="18" charset="0"/>
              </a:rPr>
              <a:t>и выше; </a:t>
            </a:r>
            <a:r>
              <a:rPr lang="en-US" sz="1200" dirty="0" smtClean="0">
                <a:effectLst/>
                <a:latin typeface="Times New Roman" panose="02020603050405020304" pitchFamily="18" charset="0"/>
                <a:cs typeface="Times New Roman" panose="02020603050405020304" pitchFamily="18" charset="0"/>
              </a:rPr>
              <a:t> PowerPoint</a:t>
            </a:r>
            <a:r>
              <a:rPr lang="ru-RU" sz="1200" dirty="0" smtClean="0">
                <a:effectLst/>
                <a:latin typeface="Times New Roman" panose="02020603050405020304" pitchFamily="18" charset="0"/>
                <a:cs typeface="Times New Roman" panose="02020603050405020304" pitchFamily="18" charset="0"/>
              </a:rPr>
              <a:t> 2016 и выше</a:t>
            </a:r>
            <a:r>
              <a:rPr lang="en-US" sz="1200" dirty="0" smtClean="0">
                <a:effectLst/>
                <a:latin typeface="Times New Roman" panose="02020603050405020304" pitchFamily="18" charset="0"/>
                <a:cs typeface="Times New Roman" panose="02020603050405020304" pitchFamily="18" charset="0"/>
              </a:rPr>
              <a:t>; </a:t>
            </a:r>
            <a:r>
              <a:rPr lang="en-US" sz="1200" dirty="0" err="1" smtClean="0">
                <a:effectLst/>
                <a:latin typeface="Times New Roman" panose="02020603050405020304" pitchFamily="18" charset="0"/>
                <a:cs typeface="Times New Roman" panose="02020603050405020304" pitchFamily="18" charset="0"/>
              </a:rPr>
              <a:t>AdobeReader</a:t>
            </a:r>
            <a:r>
              <a:rPr lang="en-US" sz="1200" dirty="0" smtClean="0">
                <a:effectLst/>
                <a:latin typeface="Times New Roman" panose="02020603050405020304" pitchFamily="18" charset="0"/>
                <a:cs typeface="Times New Roman" panose="02020603050405020304" pitchFamily="18" charset="0"/>
              </a:rPr>
              <a:t> 8.0 </a:t>
            </a:r>
            <a:r>
              <a:rPr lang="ru-RU" sz="1200" dirty="0" smtClean="0">
                <a:effectLst/>
                <a:latin typeface="Times New Roman" panose="02020603050405020304" pitchFamily="18" charset="0"/>
                <a:cs typeface="Times New Roman" panose="02020603050405020304" pitchFamily="18" charset="0"/>
              </a:rPr>
              <a:t>и выше</a:t>
            </a:r>
            <a:r>
              <a:rPr lang="en-US" sz="1200" dirty="0" smtClean="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видеопроигрыватель. – </a:t>
            </a:r>
            <a:r>
              <a:rPr lang="ru-RU" sz="1200" dirty="0" err="1" smtClean="0">
                <a:effectLst/>
                <a:latin typeface="Times New Roman" panose="02020603050405020304" pitchFamily="18" charset="0"/>
                <a:cs typeface="Times New Roman" panose="02020603050405020304" pitchFamily="18" charset="0"/>
              </a:rPr>
              <a:t>Загл</a:t>
            </a:r>
            <a:r>
              <a:rPr lang="ru-RU" sz="1200" dirty="0" smtClean="0">
                <a:effectLst/>
                <a:latin typeface="Times New Roman" panose="02020603050405020304" pitchFamily="18" charset="0"/>
                <a:cs typeface="Times New Roman" panose="02020603050405020304" pitchFamily="18" charset="0"/>
              </a:rPr>
              <a:t>. с экрана. </a:t>
            </a:r>
            <a:endParaRPr lang="ru-RU" sz="1200" b="1" dirty="0">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467544" y="392598"/>
            <a:ext cx="8072494" cy="8912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SzPct val="90000"/>
              <a:buFont typeface="Wingdings" pitchFamily="2" charset="2"/>
              <a:buNone/>
              <a:defRPr sz="36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2"/>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9pPr>
          </a:lstStyle>
          <a:p>
            <a:pPr>
              <a:spcBef>
                <a:spcPts val="0"/>
              </a:spcBef>
            </a:pPr>
            <a:r>
              <a:rPr lang="ru-RU" sz="1200" i="1" dirty="0" smtClean="0">
                <a:effectLst/>
                <a:latin typeface="Times New Roman" panose="02020603050405020304" pitchFamily="18" charset="0"/>
                <a:cs typeface="Times New Roman" panose="02020603050405020304" pitchFamily="18" charset="0"/>
              </a:rPr>
              <a:t>Рекомендовано </a:t>
            </a:r>
            <a:r>
              <a:rPr lang="ru-RU" sz="1200" i="1" dirty="0">
                <a:effectLst/>
                <a:latin typeface="Times New Roman" panose="02020603050405020304" pitchFamily="18" charset="0"/>
                <a:cs typeface="Times New Roman" panose="02020603050405020304" pitchFamily="18" charset="0"/>
              </a:rPr>
              <a:t>к опубликованию</a:t>
            </a:r>
            <a:endParaRPr lang="ru-RU" sz="1200" dirty="0">
              <a:effectLst/>
              <a:latin typeface="Times New Roman" panose="02020603050405020304" pitchFamily="18" charset="0"/>
              <a:cs typeface="Times New Roman" panose="02020603050405020304" pitchFamily="18" charset="0"/>
            </a:endParaRPr>
          </a:p>
          <a:p>
            <a:pPr>
              <a:spcBef>
                <a:spcPts val="0"/>
              </a:spcBef>
            </a:pPr>
            <a:r>
              <a:rPr lang="ru-RU" sz="1200" i="1" dirty="0">
                <a:effectLst/>
                <a:latin typeface="Times New Roman" panose="02020603050405020304" pitchFamily="18" charset="0"/>
                <a:cs typeface="Times New Roman" panose="02020603050405020304" pitchFamily="18" charset="0"/>
              </a:rPr>
              <a:t>редакционно-издательским советом Уфимского ЮИ МВД России</a:t>
            </a:r>
            <a:endParaRPr lang="ru-RU" sz="1200" dirty="0">
              <a:effectLst/>
              <a:latin typeface="Times New Roman" panose="02020603050405020304" pitchFamily="18" charset="0"/>
              <a:cs typeface="Times New Roman" panose="02020603050405020304" pitchFamily="18" charset="0"/>
            </a:endParaRPr>
          </a:p>
          <a:p>
            <a:pPr>
              <a:spcBef>
                <a:spcPts val="0"/>
              </a:spcBef>
            </a:pPr>
            <a:r>
              <a:rPr lang="ru-RU" sz="1200" dirty="0">
                <a:effectLst/>
                <a:latin typeface="Times New Roman" panose="02020603050405020304" pitchFamily="18" charset="0"/>
                <a:cs typeface="Times New Roman" panose="02020603050405020304" pitchFamily="18" charset="0"/>
              </a:rPr>
              <a:t> </a:t>
            </a:r>
          </a:p>
          <a:p>
            <a:pPr>
              <a:spcBef>
                <a:spcPts val="0"/>
              </a:spcBef>
            </a:pPr>
            <a:r>
              <a:rPr lang="ru-RU" sz="1200" b="1" i="1" dirty="0">
                <a:effectLst/>
                <a:latin typeface="Times New Roman" panose="02020603050405020304" pitchFamily="18" charset="0"/>
                <a:cs typeface="Times New Roman" panose="02020603050405020304" pitchFamily="18" charset="0"/>
              </a:rPr>
              <a:t>Рецензенты:</a:t>
            </a:r>
            <a:r>
              <a:rPr lang="ru-RU" sz="1200" dirty="0">
                <a:effectLst/>
                <a:latin typeface="Times New Roman" panose="02020603050405020304" pitchFamily="18" charset="0"/>
                <a:cs typeface="Times New Roman" panose="02020603050405020304" pitchFamily="18" charset="0"/>
              </a:rPr>
              <a:t> </a:t>
            </a:r>
            <a:endParaRPr lang="ru-RU" sz="1200" dirty="0" smtClean="0">
              <a:effectLst/>
              <a:latin typeface="Times New Roman" panose="02020603050405020304" pitchFamily="18" charset="0"/>
              <a:cs typeface="Times New Roman" panose="02020603050405020304" pitchFamily="18" charset="0"/>
            </a:endParaRPr>
          </a:p>
          <a:p>
            <a:pPr>
              <a:spcBef>
                <a:spcPts val="0"/>
              </a:spcBef>
            </a:pPr>
            <a:r>
              <a:rPr lang="ru-RU" sz="1200" dirty="0" smtClean="0">
                <a:effectLst/>
                <a:latin typeface="Times New Roman" panose="02020603050405020304" pitchFamily="18" charset="0"/>
                <a:cs typeface="Times New Roman" panose="02020603050405020304" pitchFamily="18" charset="0"/>
              </a:rPr>
              <a:t>кандидат технических наук, доцент В.</a:t>
            </a:r>
            <a:r>
              <a:rPr lang="en-US" sz="1200" dirty="0" smtClean="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В. Ковалев </a:t>
            </a:r>
          </a:p>
          <a:p>
            <a:pPr>
              <a:spcBef>
                <a:spcPts val="0"/>
              </a:spcBef>
            </a:pPr>
            <a:r>
              <a:rPr lang="ru-RU" sz="1200" dirty="0" smtClean="0">
                <a:effectLst/>
                <a:latin typeface="Times New Roman" panose="02020603050405020304" pitchFamily="18" charset="0"/>
                <a:cs typeface="Times New Roman" panose="02020603050405020304" pitchFamily="18" charset="0"/>
              </a:rPr>
              <a:t>(Барнаульский юридический институт МВД России);</a:t>
            </a:r>
            <a:endParaRPr lang="ru-RU" sz="1200" dirty="0">
              <a:effectLst/>
              <a:latin typeface="Times New Roman" panose="02020603050405020304" pitchFamily="18" charset="0"/>
              <a:cs typeface="Times New Roman" panose="02020603050405020304" pitchFamily="18" charset="0"/>
            </a:endParaRPr>
          </a:p>
          <a:p>
            <a:pPr>
              <a:spcBef>
                <a:spcPts val="0"/>
              </a:spcBef>
            </a:pPr>
            <a:r>
              <a:rPr lang="ru-RU" sz="1200" dirty="0" smtClean="0">
                <a:effectLst/>
                <a:latin typeface="Times New Roman" panose="02020603050405020304" pitchFamily="18" charset="0"/>
                <a:cs typeface="Times New Roman" panose="02020603050405020304" pitchFamily="18" charset="0"/>
              </a:rPr>
              <a:t>кандидат педагогических наук Р.</a:t>
            </a:r>
            <a:r>
              <a:rPr lang="en-US" sz="1200" dirty="0" smtClean="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И. </a:t>
            </a:r>
            <a:r>
              <a:rPr lang="ru-RU" sz="1200" dirty="0" err="1" smtClean="0">
                <a:effectLst/>
                <a:latin typeface="Times New Roman" panose="02020603050405020304" pitchFamily="18" charset="0"/>
                <a:cs typeface="Times New Roman" panose="02020603050405020304" pitchFamily="18" charset="0"/>
              </a:rPr>
              <a:t>Чанышев</a:t>
            </a:r>
            <a:r>
              <a:rPr lang="ru-RU" sz="1200" dirty="0" smtClean="0">
                <a:effectLst/>
                <a:latin typeface="Times New Roman" panose="02020603050405020304" pitchFamily="18" charset="0"/>
                <a:cs typeface="Times New Roman" panose="02020603050405020304" pitchFamily="18" charset="0"/>
              </a:rPr>
              <a:t> </a:t>
            </a:r>
          </a:p>
          <a:p>
            <a:pPr>
              <a:spcBef>
                <a:spcPts val="0"/>
              </a:spcBef>
            </a:pPr>
            <a:r>
              <a:rPr lang="ru-RU" sz="1200" dirty="0" smtClean="0">
                <a:effectLst/>
                <a:latin typeface="Times New Roman" panose="02020603050405020304" pitchFamily="18" charset="0"/>
                <a:cs typeface="Times New Roman" panose="02020603050405020304" pitchFamily="18" charset="0"/>
              </a:rPr>
              <a:t>(Казанский юридический институт МВД России).</a:t>
            </a:r>
          </a:p>
          <a:p>
            <a:pPr>
              <a:spcBef>
                <a:spcPts val="0"/>
              </a:spcBef>
            </a:pPr>
            <a:endParaRPr lang="ru-RU" sz="1200" dirty="0">
              <a:effectLst/>
              <a:latin typeface="Times New Roman" panose="02020603050405020304" pitchFamily="18" charset="0"/>
              <a:cs typeface="Times New Roman" panose="02020603050405020304" pitchFamily="18" charset="0"/>
            </a:endParaRPr>
          </a:p>
          <a:p>
            <a:pPr>
              <a:spcBef>
                <a:spcPts val="0"/>
              </a:spcBef>
            </a:pPr>
            <a:r>
              <a:rPr lang="ru-RU" sz="1200" dirty="0">
                <a:effectLst/>
                <a:latin typeface="Times New Roman" panose="02020603050405020304" pitchFamily="18" charset="0"/>
                <a:cs typeface="Times New Roman" panose="02020603050405020304" pitchFamily="18" charset="0"/>
              </a:rPr>
              <a:t> </a:t>
            </a:r>
          </a:p>
          <a:p>
            <a:pPr>
              <a:spcBef>
                <a:spcPts val="0"/>
              </a:spcBef>
            </a:pPr>
            <a:r>
              <a:rPr lang="ru-RU" sz="1200" b="1"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cs typeface="Times New Roman" panose="02020603050405020304" pitchFamily="18" charset="0"/>
            </a:endParaRPr>
          </a:p>
        </p:txBody>
      </p:sp>
      <p:sp>
        <p:nvSpPr>
          <p:cNvPr id="6" name="Rectangle 3"/>
          <p:cNvSpPr txBox="1">
            <a:spLocks noChangeArrowheads="1"/>
          </p:cNvSpPr>
          <p:nvPr/>
        </p:nvSpPr>
        <p:spPr bwMode="auto">
          <a:xfrm>
            <a:off x="905161" y="5726689"/>
            <a:ext cx="8266451" cy="7472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SzPct val="90000"/>
              <a:buFont typeface="Wingdings" pitchFamily="2" charset="2"/>
              <a:buNone/>
              <a:defRPr sz="36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2"/>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9pPr>
          </a:lstStyle>
          <a:p>
            <a:pPr algn="r"/>
            <a:r>
              <a:rPr lang="ru-RU" sz="1200" dirty="0" err="1" smtClean="0">
                <a:effectLst/>
                <a:latin typeface="Times New Roman" panose="02020603050405020304" pitchFamily="18" charset="0"/>
                <a:cs typeface="Times New Roman" panose="02020603050405020304" pitchFamily="18" charset="0"/>
              </a:rPr>
              <a:t>УДК</a:t>
            </a:r>
            <a:r>
              <a:rPr lang="ru-RU" sz="1200" dirty="0" smtClean="0">
                <a:effectLst/>
                <a:latin typeface="Times New Roman" panose="02020603050405020304" pitchFamily="18" charset="0"/>
                <a:cs typeface="Times New Roman" panose="02020603050405020304" pitchFamily="18" charset="0"/>
              </a:rPr>
              <a:t> </a:t>
            </a:r>
            <a:r>
              <a:rPr lang="ru-RU" sz="1200" dirty="0">
                <a:effectLst/>
                <a:latin typeface="Times New Roman" panose="02020603050405020304" pitchFamily="18" charset="0"/>
                <a:cs typeface="Times New Roman" panose="02020603050405020304" pitchFamily="18" charset="0"/>
              </a:rPr>
              <a:t>355.541.1:351.746.3-051-049.5(470)(083.132)</a:t>
            </a:r>
          </a:p>
          <a:p>
            <a:pPr algn="r"/>
            <a:r>
              <a:rPr lang="ru-RU" sz="1200" dirty="0">
                <a:effectLst/>
                <a:latin typeface="Times New Roman" panose="02020603050405020304" pitchFamily="18" charset="0"/>
                <a:cs typeface="Times New Roman" panose="02020603050405020304" pitchFamily="18" charset="0"/>
              </a:rPr>
              <a:t>ББК 67.401.133(2Рос)я81-68.512.1(2Рос)я81</a:t>
            </a:r>
          </a:p>
          <a:p>
            <a:pPr algn="r"/>
            <a:endParaRPr lang="ru-RU" sz="1200" dirty="0">
              <a:effectLst/>
              <a:latin typeface="Times New Roman" panose="02020603050405020304" pitchFamily="18" charset="0"/>
              <a:cs typeface="Times New Roman" panose="02020603050405020304" pitchFamily="18" charset="0"/>
            </a:endParaRPr>
          </a:p>
          <a:p>
            <a:pPr algn="r">
              <a:tabLst>
                <a:tab pos="85725" algn="l"/>
              </a:tabLst>
            </a:pPr>
            <a:r>
              <a:rPr lang="en-US" sz="1200" dirty="0">
                <a:effectLst/>
                <a:latin typeface="Times New Roman" panose="02020603050405020304" pitchFamily="18" charset="0"/>
                <a:cs typeface="Times New Roman" panose="02020603050405020304" pitchFamily="18" charset="0"/>
              </a:rPr>
              <a:t>ISBN 978-5-7247-1151-7 </a:t>
            </a:r>
            <a:r>
              <a:rPr lang="en-US" sz="1200" dirty="0" smtClean="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sym typeface="Symbol" panose="05050102010706020507" pitchFamily="18" charset="2"/>
              </a:rPr>
              <a:t></a:t>
            </a:r>
            <a:r>
              <a:rPr lang="ru-RU" sz="1200" dirty="0" smtClean="0">
                <a:effectLst/>
                <a:latin typeface="Times New Roman" panose="02020603050405020304" pitchFamily="18" charset="0"/>
                <a:cs typeface="Times New Roman" panose="02020603050405020304" pitchFamily="18" charset="0"/>
              </a:rPr>
              <a:t> Коллектив </a:t>
            </a:r>
            <a:r>
              <a:rPr lang="ru-RU" sz="1200" dirty="0">
                <a:effectLst/>
                <a:latin typeface="Times New Roman" panose="02020603050405020304" pitchFamily="18" charset="0"/>
                <a:cs typeface="Times New Roman" panose="02020603050405020304" pitchFamily="18" charset="0"/>
              </a:rPr>
              <a:t>авторов, </a:t>
            </a:r>
            <a:r>
              <a:rPr lang="ru-RU" sz="1200" dirty="0" smtClean="0">
                <a:effectLst/>
                <a:latin typeface="Times New Roman" panose="02020603050405020304" pitchFamily="18" charset="0"/>
                <a:cs typeface="Times New Roman" panose="02020603050405020304" pitchFamily="18" charset="0"/>
              </a:rPr>
              <a:t>2023</a:t>
            </a:r>
          </a:p>
          <a:p>
            <a:pPr algn="r"/>
            <a:r>
              <a:rPr lang="ru-RU" sz="1200" dirty="0">
                <a:effectLst/>
                <a:latin typeface="Times New Roman" panose="02020603050405020304" pitchFamily="18" charset="0"/>
                <a:cs typeface="Times New Roman" panose="02020603050405020304" pitchFamily="18" charset="0"/>
                <a:sym typeface="Symbol" panose="05050102010706020507" pitchFamily="18" charset="2"/>
              </a:rPr>
              <a:t></a:t>
            </a:r>
            <a:r>
              <a:rPr lang="ru-RU" sz="1200" dirty="0">
                <a:effectLst/>
                <a:latin typeface="Times New Roman" panose="02020603050405020304" pitchFamily="18" charset="0"/>
                <a:cs typeface="Times New Roman" panose="02020603050405020304" pitchFamily="18" charset="0"/>
              </a:rPr>
              <a:t> Уфимский ЮИ МВД России, </a:t>
            </a:r>
            <a:r>
              <a:rPr lang="ru-RU" sz="1200" dirty="0" smtClean="0">
                <a:effectLst/>
                <a:latin typeface="Times New Roman" panose="02020603050405020304" pitchFamily="18" charset="0"/>
                <a:cs typeface="Times New Roman" panose="02020603050405020304" pitchFamily="18" charset="0"/>
              </a:rPr>
              <a:t>2023</a:t>
            </a:r>
            <a:endParaRPr lang="ru-RU" sz="1200" dirty="0">
              <a:effectLst/>
              <a:latin typeface="Times New Roman" panose="02020603050405020304" pitchFamily="18" charset="0"/>
              <a:cs typeface="Times New Roman" panose="02020603050405020304" pitchFamily="18" charset="0"/>
            </a:endParaRPr>
          </a:p>
          <a:p>
            <a:pPr algn="r"/>
            <a:endParaRPr lang="ru-RU" sz="1200" b="1" kern="0" dirty="0">
              <a:latin typeface="Times New Roman" panose="02020603050405020304" pitchFamily="18" charset="0"/>
              <a:cs typeface="Times New Roman" panose="02020603050405020304" pitchFamily="18" charset="0"/>
            </a:endParaRPr>
          </a:p>
        </p:txBody>
      </p:sp>
      <p:sp>
        <p:nvSpPr>
          <p:cNvPr id="7" name="Rectangle 3"/>
          <p:cNvSpPr>
            <a:spLocks noChangeArrowheads="1"/>
          </p:cNvSpPr>
          <p:nvPr/>
        </p:nvSpPr>
        <p:spPr bwMode="auto">
          <a:xfrm>
            <a:off x="0" y="90100"/>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sz="1200"/>
          </a:p>
        </p:txBody>
      </p:sp>
      <p:sp>
        <p:nvSpPr>
          <p:cNvPr id="8" name="Rectangle 4"/>
          <p:cNvSpPr>
            <a:spLocks noChangeArrowheads="1"/>
          </p:cNvSpPr>
          <p:nvPr/>
        </p:nvSpPr>
        <p:spPr bwMode="auto">
          <a:xfrm>
            <a:off x="0" y="0"/>
            <a:ext cx="34135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hangingPunct="0"/>
            <a:r>
              <a:rPr lang="ru-RU" altLang="ru-RU" sz="1200" dirty="0">
                <a:latin typeface="Times New Roman" panose="02020603050405020304" pitchFamily="18" charset="0"/>
                <a:ea typeface="Times New Roman" panose="02020603050405020304" pitchFamily="18" charset="0"/>
                <a:cs typeface="Times New Roman" panose="02020603050405020304" pitchFamily="18" charset="0"/>
              </a:rPr>
              <a:t>УДК 355.541.1:351.746.3-051-049.5(470)(083.132)</a:t>
            </a:r>
          </a:p>
          <a:p>
            <a:pPr lvl="0" eaLnBrk="0" hangingPunct="0"/>
            <a:r>
              <a:rPr lang="ru-RU" altLang="ru-RU" sz="1200" dirty="0">
                <a:latin typeface="Times New Roman" panose="02020603050405020304" pitchFamily="18" charset="0"/>
                <a:ea typeface="Times New Roman" panose="02020603050405020304" pitchFamily="18" charset="0"/>
                <a:cs typeface="Times New Roman" panose="02020603050405020304" pitchFamily="18" charset="0"/>
              </a:rPr>
              <a:t>ББК </a:t>
            </a:r>
            <a:r>
              <a:rPr lang="ru-RU" altLang="ru-RU" sz="1200" dirty="0" smtClean="0">
                <a:latin typeface="Times New Roman" panose="02020603050405020304" pitchFamily="18" charset="0"/>
                <a:ea typeface="Times New Roman" panose="02020603050405020304" pitchFamily="18" charset="0"/>
                <a:cs typeface="Times New Roman" panose="02020603050405020304" pitchFamily="18" charset="0"/>
              </a:rPr>
              <a:t>67.401.133(2Рос)я81-68.512.1(2Рос)я81</a:t>
            </a:r>
          </a:p>
          <a:p>
            <a:pPr lvl="0" eaLnBrk="0" hangingPunct="0"/>
            <a:r>
              <a:rPr lang="en-US" altLang="ru-RU" sz="1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altLang="ru-RU" sz="1200" dirty="0" smtClean="0">
                <a:latin typeface="Times New Roman" panose="02020603050405020304" pitchFamily="18" charset="0"/>
                <a:ea typeface="Times New Roman" panose="02020603050405020304" pitchFamily="18" charset="0"/>
                <a:cs typeface="Times New Roman" panose="02020603050405020304" pitchFamily="18" charset="0"/>
              </a:rPr>
              <a:t>О-75</a:t>
            </a:r>
            <a:endParaRPr lang="ru-RU" altLang="ru-RU" sz="1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Rectangle 3"/>
          <p:cNvSpPr txBox="1">
            <a:spLocks noChangeArrowheads="1"/>
          </p:cNvSpPr>
          <p:nvPr/>
        </p:nvSpPr>
        <p:spPr bwMode="auto">
          <a:xfrm>
            <a:off x="695165" y="1830607"/>
            <a:ext cx="8072494" cy="7472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SzPct val="90000"/>
              <a:buFont typeface="Wingdings" pitchFamily="2" charset="2"/>
              <a:buNone/>
              <a:defRPr sz="36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2"/>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3"/>
              </a:buBlip>
              <a:defRPr sz="2000">
                <a:solidFill>
                  <a:schemeClr val="tx1"/>
                </a:solidFill>
                <a:effectLst>
                  <a:outerShdw blurRad="38100" dist="38100" dir="2700000" algn="tl">
                    <a:srgbClr val="000000"/>
                  </a:outerShdw>
                </a:effectLst>
                <a:latin typeface="+mn-lt"/>
                <a:cs typeface="+mn-cs"/>
              </a:defRPr>
            </a:lvl9pPr>
          </a:lstStyle>
          <a:p>
            <a:pPr algn="l">
              <a:spcBef>
                <a:spcPts val="0"/>
              </a:spcBef>
            </a:pPr>
            <a:r>
              <a:rPr lang="ru-RU" sz="1200" b="1" dirty="0" smtClean="0">
                <a:effectLst/>
                <a:latin typeface="Times New Roman" panose="02020603050405020304" pitchFamily="18" charset="0"/>
                <a:cs typeface="Times New Roman" panose="02020603050405020304" pitchFamily="18" charset="0"/>
              </a:rPr>
              <a:t>Коллектив авторов</a:t>
            </a:r>
            <a:r>
              <a:rPr lang="ru-RU" sz="1200" dirty="0" smtClean="0">
                <a:effectLst/>
                <a:latin typeface="Times New Roman" panose="02020603050405020304" pitchFamily="18" charset="0"/>
                <a:cs typeface="Times New Roman" panose="02020603050405020304" pitchFamily="18" charset="0"/>
              </a:rPr>
              <a:t>: </a:t>
            </a:r>
          </a:p>
          <a:p>
            <a:pPr algn="l">
              <a:spcBef>
                <a:spcPts val="0"/>
              </a:spcBef>
            </a:pPr>
            <a:r>
              <a:rPr lang="ru-RU" sz="1200" spc="100" dirty="0" smtClean="0">
                <a:effectLst/>
                <a:latin typeface="Times New Roman" panose="02020603050405020304" pitchFamily="18" charset="0"/>
                <a:cs typeface="Times New Roman" panose="02020603050405020304" pitchFamily="18" charset="0"/>
              </a:rPr>
              <a:t>О. С. Носков – кандидат юридических наук, доцент; </a:t>
            </a:r>
          </a:p>
          <a:p>
            <a:pPr algn="l">
              <a:spcBef>
                <a:spcPts val="0"/>
              </a:spcBef>
            </a:pPr>
            <a:r>
              <a:rPr lang="ru-RU" sz="1200" spc="100" dirty="0" smtClean="0">
                <a:effectLst/>
                <a:latin typeface="Times New Roman" panose="02020603050405020304" pitchFamily="18" charset="0"/>
                <a:cs typeface="Times New Roman" panose="02020603050405020304" pitchFamily="18" charset="0"/>
              </a:rPr>
              <a:t>А. А. Романов – кандидат юридических наук, б/з; </a:t>
            </a:r>
          </a:p>
          <a:p>
            <a:pPr algn="l">
              <a:spcBef>
                <a:spcPts val="0"/>
              </a:spcBef>
            </a:pPr>
            <a:r>
              <a:rPr lang="ru-RU" sz="1200" spc="100" dirty="0" smtClean="0">
                <a:effectLst/>
                <a:latin typeface="Times New Roman" panose="02020603050405020304" pitchFamily="18" charset="0"/>
                <a:cs typeface="Times New Roman" panose="02020603050405020304" pitchFamily="18" charset="0"/>
              </a:rPr>
              <a:t>А. В. </a:t>
            </a:r>
            <a:r>
              <a:rPr lang="ru-RU" sz="1200" spc="100" dirty="0" err="1" smtClean="0">
                <a:effectLst/>
                <a:latin typeface="Times New Roman" panose="02020603050405020304" pitchFamily="18" charset="0"/>
                <a:cs typeface="Times New Roman" panose="02020603050405020304" pitchFamily="18" charset="0"/>
              </a:rPr>
              <a:t>Огрыза</a:t>
            </a:r>
            <a:r>
              <a:rPr lang="ru-RU" sz="1200" spc="100" dirty="0" smtClean="0">
                <a:effectLst/>
                <a:latin typeface="Times New Roman" panose="02020603050405020304" pitchFamily="18" charset="0"/>
                <a:cs typeface="Times New Roman" panose="02020603050405020304" pitchFamily="18" charset="0"/>
              </a:rPr>
              <a:t> – б/с, б/з; </a:t>
            </a:r>
          </a:p>
          <a:p>
            <a:pPr algn="l">
              <a:spcBef>
                <a:spcPts val="0"/>
              </a:spcBef>
            </a:pPr>
            <a:r>
              <a:rPr lang="ru-RU" sz="1200" spc="100" dirty="0" smtClean="0">
                <a:effectLst/>
                <a:latin typeface="Times New Roman" panose="02020603050405020304" pitchFamily="18" charset="0"/>
                <a:cs typeface="Times New Roman" panose="02020603050405020304" pitchFamily="18" charset="0"/>
              </a:rPr>
              <a:t>Р. Р. </a:t>
            </a:r>
            <a:r>
              <a:rPr lang="ru-RU" sz="1200" spc="100" dirty="0" err="1" smtClean="0">
                <a:effectLst/>
                <a:latin typeface="Times New Roman" panose="02020603050405020304" pitchFamily="18" charset="0"/>
                <a:cs typeface="Times New Roman" panose="02020603050405020304" pitchFamily="18" charset="0"/>
              </a:rPr>
              <a:t>Музафин</a:t>
            </a:r>
            <a:r>
              <a:rPr lang="ru-RU" sz="1200" spc="100" dirty="0" smtClean="0">
                <a:effectLst/>
                <a:latin typeface="Times New Roman" panose="02020603050405020304" pitchFamily="18" charset="0"/>
                <a:cs typeface="Times New Roman" panose="02020603050405020304" pitchFamily="18" charset="0"/>
              </a:rPr>
              <a:t> – б/с, б/з; </a:t>
            </a:r>
          </a:p>
          <a:p>
            <a:pPr algn="l">
              <a:spcBef>
                <a:spcPts val="0"/>
              </a:spcBef>
            </a:pPr>
            <a:r>
              <a:rPr lang="ru-RU" sz="1200" spc="100" dirty="0" smtClean="0">
                <a:effectLst/>
                <a:latin typeface="Times New Roman" panose="02020603050405020304" pitchFamily="18" charset="0"/>
                <a:cs typeface="Times New Roman" panose="02020603050405020304" pitchFamily="18" charset="0"/>
              </a:rPr>
              <a:t>Ю. М. </a:t>
            </a:r>
            <a:r>
              <a:rPr lang="ru-RU" sz="1200" spc="100" dirty="0" err="1" smtClean="0">
                <a:effectLst/>
                <a:latin typeface="Times New Roman" panose="02020603050405020304" pitchFamily="18" charset="0"/>
                <a:cs typeface="Times New Roman" panose="02020603050405020304" pitchFamily="18" charset="0"/>
              </a:rPr>
              <a:t>Масейчук</a:t>
            </a:r>
            <a:r>
              <a:rPr lang="ru-RU" sz="1200" spc="100" dirty="0" smtClean="0">
                <a:effectLst/>
                <a:latin typeface="Times New Roman" panose="02020603050405020304" pitchFamily="18" charset="0"/>
                <a:cs typeface="Times New Roman" panose="02020603050405020304" pitchFamily="18" charset="0"/>
              </a:rPr>
              <a:t> – б/с, б/з</a:t>
            </a:r>
            <a:r>
              <a:rPr lang="ru-RU" sz="1200" dirty="0" smtClean="0">
                <a:effectLst/>
                <a:latin typeface="Times New Roman" panose="02020603050405020304" pitchFamily="18" charset="0"/>
                <a:cs typeface="Times New Roman" panose="02020603050405020304" pitchFamily="18" charset="0"/>
              </a:rPr>
              <a:t>.</a:t>
            </a:r>
          </a:p>
          <a:p>
            <a:pPr algn="l">
              <a:spcBef>
                <a:spcPts val="0"/>
              </a:spcBef>
            </a:pPr>
            <a:endParaRPr lang="ru-RU" sz="1200" dirty="0">
              <a:effectLst/>
              <a:latin typeface="Times New Roman" panose="02020603050405020304" pitchFamily="18" charset="0"/>
              <a:cs typeface="Times New Roman" panose="02020603050405020304" pitchFamily="18" charset="0"/>
            </a:endParaRPr>
          </a:p>
          <a:p>
            <a:pPr algn="l">
              <a:spcBef>
                <a:spcPts val="0"/>
              </a:spcBef>
            </a:pPr>
            <a:r>
              <a:rPr lang="en-US" sz="1200" dirty="0" smtClean="0">
                <a:effectLst/>
                <a:latin typeface="Times New Roman" panose="02020603050405020304" pitchFamily="18" charset="0"/>
                <a:cs typeface="Times New Roman" panose="02020603050405020304" pitchFamily="18" charset="0"/>
              </a:rPr>
              <a:t>ISBN 978-5-7247-1151-7</a:t>
            </a:r>
            <a:endParaRPr lang="ru-RU" sz="1200" dirty="0" smtClean="0">
              <a:effectLst/>
              <a:latin typeface="Times New Roman" panose="02020603050405020304" pitchFamily="18" charset="0"/>
              <a:cs typeface="Times New Roman" panose="02020603050405020304" pitchFamily="18" charset="0"/>
            </a:endParaRPr>
          </a:p>
          <a:p>
            <a:pPr algn="l">
              <a:spcBef>
                <a:spcPts val="0"/>
              </a:spcBef>
            </a:pPr>
            <a:endParaRPr lang="ru-RU" sz="1600" dirty="0" smtClean="0">
              <a:effectLst/>
              <a:latin typeface="Times New Roman" panose="02020603050405020304" pitchFamily="18" charset="0"/>
              <a:cs typeface="Times New Roman" panose="02020603050405020304" pitchFamily="18" charset="0"/>
            </a:endParaRPr>
          </a:p>
          <a:p>
            <a:pPr algn="l">
              <a:spcBef>
                <a:spcPts val="0"/>
              </a:spcBef>
            </a:pPr>
            <a:endParaRPr lang="ru-RU" sz="1200" dirty="0">
              <a:effectLst/>
              <a:latin typeface="Times New Roman" panose="02020603050405020304" pitchFamily="18" charset="0"/>
              <a:cs typeface="Times New Roman" panose="02020603050405020304" pitchFamily="18" charset="0"/>
            </a:endParaRPr>
          </a:p>
          <a:p>
            <a:pPr algn="l">
              <a:spcBef>
                <a:spcPts val="0"/>
              </a:spcBef>
            </a:pPr>
            <a:endParaRPr lang="ru-RU" sz="1200" dirty="0">
              <a:effectLst/>
              <a:latin typeface="Times New Roman" panose="02020603050405020304" pitchFamily="18" charset="0"/>
              <a:cs typeface="Times New Roman" panose="02020603050405020304" pitchFamily="18" charset="0"/>
            </a:endParaRPr>
          </a:p>
        </p:txBody>
      </p:sp>
      <p:sp>
        <p:nvSpPr>
          <p:cNvPr id="2" name="TextBox 1"/>
          <p:cNvSpPr txBox="1"/>
          <p:nvPr/>
        </p:nvSpPr>
        <p:spPr>
          <a:xfrm>
            <a:off x="695165" y="3421419"/>
            <a:ext cx="564368" cy="283248"/>
          </a:xfrm>
          <a:prstGeom prst="rect">
            <a:avLst/>
          </a:prstGeom>
          <a:noFill/>
        </p:spPr>
        <p:txBody>
          <a:bodyPr wrap="square" rtlCol="0">
            <a:spAutoFit/>
          </a:bodyPr>
          <a:lstStyle/>
          <a:p>
            <a:r>
              <a:rPr lang="ru-RU" sz="1200" dirty="0" smtClean="0">
                <a:latin typeface="Times New Roman" panose="02020603050405020304" pitchFamily="18" charset="0"/>
                <a:cs typeface="Times New Roman" panose="02020603050405020304" pitchFamily="18" charset="0"/>
              </a:rPr>
              <a:t>О 75</a:t>
            </a:r>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5543426"/>
      </p:ext>
    </p:extLst>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домой 4">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Rectangle 1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20" name="Группа 19"/>
          <p:cNvGrpSpPr/>
          <p:nvPr/>
        </p:nvGrpSpPr>
        <p:grpSpPr>
          <a:xfrm>
            <a:off x="567662" y="332657"/>
            <a:ext cx="8076304" cy="5557952"/>
            <a:chOff x="110169" y="208026"/>
            <a:chExt cx="4450657" cy="6157904"/>
          </a:xfrm>
        </p:grpSpPr>
        <p:sp>
          <p:nvSpPr>
            <p:cNvPr id="21" name="Скругленный прямоугольник 20"/>
            <p:cNvSpPr/>
            <p:nvPr/>
          </p:nvSpPr>
          <p:spPr>
            <a:xfrm>
              <a:off x="334234" y="208026"/>
              <a:ext cx="4208076" cy="1134737"/>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b="1" dirty="0">
                  <a:effectLst/>
                  <a:latin typeface="Times New Roman"/>
                  <a:ea typeface="Calibri"/>
                  <a:cs typeface="Times New Roman"/>
                </a:rPr>
                <a:t>Правомерность применения сотрудником полиции огнестрельного оружия </a:t>
              </a:r>
              <a:r>
                <a:rPr lang="ru-RU" sz="1400" b="1" dirty="0" smtClean="0">
                  <a:effectLst/>
                  <a:latin typeface="Times New Roman"/>
                  <a:ea typeface="Calibri"/>
                  <a:cs typeface="Times New Roman"/>
                </a:rPr>
                <a:t/>
              </a:r>
              <a:br>
                <a:rPr lang="ru-RU" sz="1400" b="1" dirty="0" smtClean="0">
                  <a:effectLst/>
                  <a:latin typeface="Times New Roman"/>
                  <a:ea typeface="Calibri"/>
                  <a:cs typeface="Times New Roman"/>
                </a:rPr>
              </a:br>
              <a:r>
                <a:rPr lang="ru-RU" sz="1400" b="1" dirty="0" smtClean="0">
                  <a:effectLst/>
                  <a:latin typeface="Times New Roman"/>
                  <a:ea typeface="Calibri"/>
                  <a:cs typeface="Times New Roman"/>
                </a:rPr>
                <a:t>при </a:t>
              </a:r>
              <a:r>
                <a:rPr lang="ru-RU" sz="1400" b="1" dirty="0">
                  <a:effectLst/>
                  <a:latin typeface="Times New Roman"/>
                  <a:ea typeface="Calibri"/>
                  <a:cs typeface="Times New Roman"/>
                </a:rPr>
                <a:t>задержании лица, </a:t>
              </a:r>
              <a:endParaRPr lang="ru-RU" sz="1100" dirty="0">
                <a:effectLst/>
                <a:ea typeface="Calibri"/>
                <a:cs typeface="Times New Roman"/>
              </a:endParaRPr>
            </a:p>
            <a:p>
              <a:pPr algn="ctr">
                <a:lnSpc>
                  <a:spcPct val="115000"/>
                </a:lnSpc>
                <a:spcAft>
                  <a:spcPts val="0"/>
                </a:spcAft>
              </a:pPr>
              <a:r>
                <a:rPr lang="ru-RU" sz="1400" b="1" dirty="0">
                  <a:effectLst/>
                  <a:latin typeface="Times New Roman"/>
                  <a:ea typeface="Calibri"/>
                  <a:cs typeface="Times New Roman"/>
                </a:rPr>
                <a:t>совершившего преступление (ст. 38 УК РФ)</a:t>
              </a:r>
              <a:endParaRPr lang="ru-RU" sz="1100" dirty="0">
                <a:effectLst/>
                <a:ea typeface="Calibri"/>
                <a:cs typeface="Times New Roman"/>
              </a:endParaRPr>
            </a:p>
          </p:txBody>
        </p:sp>
        <p:sp>
          <p:nvSpPr>
            <p:cNvPr id="22" name="Скругленный прямоугольник 21"/>
            <p:cNvSpPr/>
            <p:nvPr/>
          </p:nvSpPr>
          <p:spPr>
            <a:xfrm>
              <a:off x="110169" y="1762699"/>
              <a:ext cx="3778785" cy="3404212"/>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ru-RU" sz="1400" dirty="0">
                  <a:solidFill>
                    <a:schemeClr val="tx1"/>
                  </a:solidFill>
                  <a:effectLst/>
                  <a:latin typeface="Times New Roman"/>
                  <a:ea typeface="Calibri"/>
                  <a:cs typeface="Times New Roman"/>
                </a:rPr>
                <a:t>Применение</a:t>
              </a:r>
              <a:endParaRPr lang="ru-RU" sz="1100" dirty="0">
                <a:solidFill>
                  <a:schemeClr val="tx1"/>
                </a:solidFill>
                <a:effectLst/>
                <a:ea typeface="Calibri"/>
                <a:cs typeface="Times New Roman"/>
              </a:endParaRPr>
            </a:p>
            <a:p>
              <a:pPr>
                <a:lnSpc>
                  <a:spcPct val="115000"/>
                </a:lnSpc>
                <a:spcAft>
                  <a:spcPts val="0"/>
                </a:spcAft>
              </a:pPr>
              <a:r>
                <a:rPr lang="ru-RU" sz="1400" dirty="0">
                  <a:solidFill>
                    <a:schemeClr val="tx1"/>
                  </a:solidFill>
                  <a:effectLst/>
                  <a:latin typeface="Times New Roman"/>
                  <a:ea typeface="Calibri"/>
                  <a:cs typeface="Times New Roman"/>
                </a:rPr>
                <a:t>огнестрельного</a:t>
              </a:r>
              <a:endParaRPr lang="ru-RU" sz="1100" dirty="0">
                <a:solidFill>
                  <a:schemeClr val="tx1"/>
                </a:solidFill>
                <a:effectLst/>
                <a:ea typeface="Calibri"/>
                <a:cs typeface="Times New Roman"/>
              </a:endParaRPr>
            </a:p>
            <a:p>
              <a:pPr>
                <a:lnSpc>
                  <a:spcPct val="115000"/>
                </a:lnSpc>
                <a:spcAft>
                  <a:spcPts val="0"/>
                </a:spcAft>
              </a:pPr>
              <a:r>
                <a:rPr lang="ru-RU" sz="1400" dirty="0">
                  <a:solidFill>
                    <a:schemeClr val="tx1"/>
                  </a:solidFill>
                  <a:effectLst/>
                  <a:latin typeface="Times New Roman"/>
                  <a:ea typeface="Calibri"/>
                  <a:cs typeface="Times New Roman"/>
                </a:rPr>
                <a:t>оружия при</a:t>
              </a:r>
              <a:endParaRPr lang="ru-RU" sz="1100" dirty="0">
                <a:solidFill>
                  <a:schemeClr val="tx1"/>
                </a:solidFill>
                <a:effectLst/>
                <a:ea typeface="Calibri"/>
                <a:cs typeface="Times New Roman"/>
              </a:endParaRPr>
            </a:p>
            <a:p>
              <a:pPr>
                <a:lnSpc>
                  <a:spcPct val="115000"/>
                </a:lnSpc>
                <a:spcAft>
                  <a:spcPts val="0"/>
                </a:spcAft>
              </a:pPr>
              <a:r>
                <a:rPr lang="ru-RU" sz="1400" dirty="0">
                  <a:solidFill>
                    <a:schemeClr val="tx1"/>
                  </a:solidFill>
                  <a:effectLst/>
                  <a:latin typeface="Times New Roman"/>
                  <a:ea typeface="Calibri"/>
                  <a:cs typeface="Times New Roman"/>
                </a:rPr>
                <a:t>задержании</a:t>
              </a:r>
              <a:endParaRPr lang="ru-RU" sz="1100" dirty="0">
                <a:solidFill>
                  <a:schemeClr val="tx1"/>
                </a:solidFill>
                <a:effectLst/>
                <a:ea typeface="Calibri"/>
                <a:cs typeface="Times New Roman"/>
              </a:endParaRPr>
            </a:p>
            <a:p>
              <a:pPr>
                <a:lnSpc>
                  <a:spcPct val="115000"/>
                </a:lnSpc>
                <a:spcAft>
                  <a:spcPts val="0"/>
                </a:spcAft>
              </a:pPr>
              <a:r>
                <a:rPr lang="ru-RU" sz="1400" dirty="0">
                  <a:solidFill>
                    <a:schemeClr val="tx1"/>
                  </a:solidFill>
                  <a:effectLst/>
                  <a:latin typeface="Times New Roman"/>
                  <a:ea typeface="Calibri"/>
                  <a:cs typeface="Times New Roman"/>
                </a:rPr>
                <a:t>возможно</a:t>
              </a:r>
              <a:endParaRPr lang="ru-RU" sz="1100" dirty="0">
                <a:solidFill>
                  <a:schemeClr val="tx1"/>
                </a:solidFill>
                <a:effectLst/>
                <a:ea typeface="Calibri"/>
                <a:cs typeface="Times New Roman"/>
              </a:endParaRPr>
            </a:p>
            <a:p>
              <a:pPr>
                <a:lnSpc>
                  <a:spcPct val="115000"/>
                </a:lnSpc>
                <a:spcAft>
                  <a:spcPts val="0"/>
                </a:spcAft>
              </a:pPr>
              <a:r>
                <a:rPr lang="ru-RU" sz="1400" dirty="0">
                  <a:solidFill>
                    <a:schemeClr val="tx1"/>
                  </a:solidFill>
                  <a:effectLst/>
                  <a:latin typeface="Times New Roman"/>
                  <a:ea typeface="Calibri"/>
                  <a:cs typeface="Times New Roman"/>
                </a:rPr>
                <a:t>в случае</a:t>
              </a:r>
              <a:r>
                <a:rPr lang="ru-RU" sz="1400" dirty="0">
                  <a:solidFill>
                    <a:srgbClr val="000000"/>
                  </a:solidFill>
                  <a:effectLst/>
                  <a:latin typeface="Times New Roman"/>
                  <a:ea typeface="Calibri"/>
                  <a:cs typeface="Times New Roman"/>
                </a:rPr>
                <a:t>:</a:t>
              </a:r>
              <a:endParaRPr lang="ru-RU" sz="1100" dirty="0">
                <a:effectLst/>
                <a:ea typeface="Calibri"/>
                <a:cs typeface="Times New Roman"/>
              </a:endParaRPr>
            </a:p>
            <a:p>
              <a:pPr>
                <a:lnSpc>
                  <a:spcPct val="115000"/>
                </a:lnSpc>
                <a:spcAft>
                  <a:spcPts val="1000"/>
                </a:spcAft>
              </a:pPr>
              <a:r>
                <a:rPr lang="ru-RU" sz="1100" dirty="0">
                  <a:effectLst/>
                  <a:ea typeface="Calibri"/>
                  <a:cs typeface="Times New Roman"/>
                </a:rPr>
                <a:t> </a:t>
              </a:r>
            </a:p>
          </p:txBody>
        </p:sp>
        <p:sp>
          <p:nvSpPr>
            <p:cNvPr id="23" name="Скругленный прямоугольник 22"/>
            <p:cNvSpPr/>
            <p:nvPr/>
          </p:nvSpPr>
          <p:spPr>
            <a:xfrm>
              <a:off x="1410257" y="1958109"/>
              <a:ext cx="3150235" cy="1223327"/>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solidFill>
                    <a:srgbClr val="000000"/>
                  </a:solidFill>
                  <a:effectLst/>
                  <a:latin typeface="Times New Roman"/>
                  <a:ea typeface="Calibri"/>
                  <a:cs typeface="Times New Roman"/>
                </a:rPr>
                <a:t>установления факта совершения задерживаемым лицом тяжкого, </a:t>
              </a:r>
              <a:endParaRPr lang="ru-RU" sz="1100">
                <a:effectLst/>
                <a:ea typeface="Calibri"/>
                <a:cs typeface="Times New Roman"/>
              </a:endParaRPr>
            </a:p>
            <a:p>
              <a:pPr algn="ctr">
                <a:lnSpc>
                  <a:spcPct val="115000"/>
                </a:lnSpc>
                <a:spcAft>
                  <a:spcPts val="0"/>
                </a:spcAft>
              </a:pPr>
              <a:r>
                <a:rPr lang="ru-RU" sz="1400">
                  <a:solidFill>
                    <a:srgbClr val="000000"/>
                  </a:solidFill>
                  <a:effectLst/>
                  <a:latin typeface="Times New Roman"/>
                  <a:ea typeface="Calibri"/>
                  <a:cs typeface="Times New Roman"/>
                </a:rPr>
                <a:t>особо тяжкого преступления </a:t>
              </a:r>
              <a:endParaRPr lang="ru-RU" sz="1100">
                <a:effectLst/>
                <a:ea typeface="Calibri"/>
                <a:cs typeface="Times New Roman"/>
              </a:endParaRPr>
            </a:p>
            <a:p>
              <a:pPr algn="ctr">
                <a:lnSpc>
                  <a:spcPct val="115000"/>
                </a:lnSpc>
                <a:spcAft>
                  <a:spcPts val="0"/>
                </a:spcAft>
              </a:pPr>
              <a:r>
                <a:rPr lang="ru-RU" sz="1400">
                  <a:solidFill>
                    <a:srgbClr val="000000"/>
                  </a:solidFill>
                  <a:effectLst/>
                  <a:latin typeface="Times New Roman"/>
                  <a:ea typeface="Calibri"/>
                  <a:cs typeface="Times New Roman"/>
                </a:rPr>
                <a:t>против жизни, здоровья, собственности</a:t>
              </a:r>
              <a:endParaRPr lang="ru-RU" sz="1100">
                <a:effectLst/>
                <a:ea typeface="Calibri"/>
                <a:cs typeface="Times New Roman"/>
              </a:endParaRPr>
            </a:p>
          </p:txBody>
        </p:sp>
        <p:sp>
          <p:nvSpPr>
            <p:cNvPr id="25" name="Скругленный прямоугольник 24"/>
            <p:cNvSpPr/>
            <p:nvPr/>
          </p:nvSpPr>
          <p:spPr>
            <a:xfrm>
              <a:off x="1410690" y="3299766"/>
              <a:ext cx="3149802" cy="897305"/>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solidFill>
                    <a:srgbClr val="000000"/>
                  </a:solidFill>
                  <a:effectLst/>
                  <a:latin typeface="Times New Roman"/>
                  <a:ea typeface="Calibri"/>
                  <a:cs typeface="Times New Roman"/>
                </a:rPr>
                <a:t>совершения задерживаемым лицом действий, свидетельствующих </a:t>
              </a:r>
              <a:endParaRPr lang="ru-RU" sz="1100">
                <a:effectLst/>
                <a:ea typeface="Calibri"/>
                <a:cs typeface="Times New Roman"/>
              </a:endParaRPr>
            </a:p>
            <a:p>
              <a:pPr algn="ctr">
                <a:lnSpc>
                  <a:spcPct val="115000"/>
                </a:lnSpc>
                <a:spcAft>
                  <a:spcPts val="0"/>
                </a:spcAft>
              </a:pPr>
              <a:r>
                <a:rPr lang="ru-RU" sz="1400">
                  <a:solidFill>
                    <a:srgbClr val="000000"/>
                  </a:solidFill>
                  <a:effectLst/>
                  <a:latin typeface="Times New Roman"/>
                  <a:ea typeface="Calibri"/>
                  <a:cs typeface="Times New Roman"/>
                </a:rPr>
                <a:t>о его намерении скрыться</a:t>
              </a:r>
              <a:endParaRPr lang="ru-RU" sz="1100">
                <a:effectLst/>
                <a:ea typeface="Calibri"/>
                <a:cs typeface="Times New Roman"/>
              </a:endParaRPr>
            </a:p>
          </p:txBody>
        </p:sp>
        <p:sp>
          <p:nvSpPr>
            <p:cNvPr id="26" name="Скругленный прямоугольник 25"/>
            <p:cNvSpPr/>
            <p:nvPr/>
          </p:nvSpPr>
          <p:spPr>
            <a:xfrm>
              <a:off x="1410690" y="4356632"/>
              <a:ext cx="3150136" cy="718028"/>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невозможности задержания способами, </a:t>
              </a:r>
              <a:endParaRPr lang="ru-RU" sz="1100" dirty="0">
                <a:effectLst/>
                <a:ea typeface="Calibri"/>
                <a:cs typeface="Times New Roman"/>
              </a:endParaRPr>
            </a:p>
            <a:p>
              <a:pPr algn="ctr">
                <a:lnSpc>
                  <a:spcPct val="115000"/>
                </a:lnSpc>
                <a:spcAft>
                  <a:spcPts val="0"/>
                </a:spcAft>
              </a:pPr>
              <a:r>
                <a:rPr lang="ru-RU" sz="1400" dirty="0">
                  <a:solidFill>
                    <a:srgbClr val="000000"/>
                  </a:solidFill>
                  <a:effectLst/>
                  <a:latin typeface="Times New Roman"/>
                  <a:ea typeface="Calibri"/>
                  <a:cs typeface="Times New Roman"/>
                </a:rPr>
                <a:t>не связанными с применением огнестрельного оружия</a:t>
              </a:r>
              <a:endParaRPr lang="ru-RU" sz="1100" dirty="0">
                <a:effectLst/>
                <a:ea typeface="Calibri"/>
                <a:cs typeface="Times New Roman"/>
              </a:endParaRPr>
            </a:p>
          </p:txBody>
        </p:sp>
        <p:sp>
          <p:nvSpPr>
            <p:cNvPr id="27" name="Скругленный прямоугольник 26"/>
            <p:cNvSpPr/>
            <p:nvPr/>
          </p:nvSpPr>
          <p:spPr>
            <a:xfrm>
              <a:off x="334238" y="5473564"/>
              <a:ext cx="4153359" cy="892366"/>
            </a:xfrm>
            <a:prstGeom prst="round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solidFill>
                    <a:srgbClr val="000000"/>
                  </a:solidFill>
                  <a:effectLst/>
                  <a:latin typeface="Times New Roman"/>
                  <a:ea typeface="Calibri"/>
                  <a:cs typeface="Times New Roman"/>
                </a:rPr>
                <a:t>Не должно превышать мер, необходимых </a:t>
              </a:r>
              <a:endParaRPr lang="ru-RU" sz="1100">
                <a:effectLst/>
                <a:ea typeface="Calibri"/>
                <a:cs typeface="Times New Roman"/>
              </a:endParaRPr>
            </a:p>
            <a:p>
              <a:pPr algn="ctr">
                <a:lnSpc>
                  <a:spcPct val="115000"/>
                </a:lnSpc>
                <a:spcAft>
                  <a:spcPts val="0"/>
                </a:spcAft>
              </a:pPr>
              <a:r>
                <a:rPr lang="ru-RU" sz="1400">
                  <a:solidFill>
                    <a:srgbClr val="000000"/>
                  </a:solidFill>
                  <a:effectLst/>
                  <a:latin typeface="Times New Roman"/>
                  <a:ea typeface="Calibri"/>
                  <a:cs typeface="Times New Roman"/>
                </a:rPr>
                <a:t>для задержания лица, совершившего преступление.</a:t>
              </a:r>
              <a:endParaRPr lang="ru-RU" sz="1100">
                <a:effectLst/>
                <a:ea typeface="Calibri"/>
                <a:cs typeface="Times New Roman"/>
              </a:endParaRPr>
            </a:p>
          </p:txBody>
        </p:sp>
      </p:grpSp>
      <p:sp>
        <p:nvSpPr>
          <p:cNvPr id="12" name="TextBox 11"/>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3</a:t>
            </a:r>
            <a:endParaRPr lang="ru-RU" dirty="0"/>
          </a:p>
        </p:txBody>
      </p:sp>
    </p:spTree>
    <p:extLst>
      <p:ext uri="{BB962C8B-B14F-4D97-AF65-F5344CB8AC3E}">
        <p14:creationId xmlns:p14="http://schemas.microsoft.com/office/powerpoint/2010/main" val="3769194104"/>
      </p:ext>
    </p:extLst>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6476239"/>
            <a:ext cx="1001108" cy="369332"/>
          </a:xfrm>
          <a:prstGeom prst="rect">
            <a:avLst/>
          </a:prstGeom>
          <a:noFill/>
        </p:spPr>
        <p:txBody>
          <a:bodyPr wrap="none" rtlCol="0">
            <a:spAutoFit/>
          </a:bodyPr>
          <a:lstStyle/>
          <a:p>
            <a:r>
              <a:rPr lang="ru-RU" dirty="0">
                <a:hlinkClick r:id="rId2" action="ppaction://hlinksldjump"/>
              </a:rPr>
              <a:t>Глава 3</a:t>
            </a:r>
            <a:endParaRPr lang="ru-RU" dirty="0"/>
          </a:p>
        </p:txBody>
      </p:sp>
      <p:sp>
        <p:nvSpPr>
          <p:cNvPr id="5" name="Управляющая кнопка: домой 4">
            <a:hlinkClick r:id="rId3"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Rectangle 1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2" name="Группа 11"/>
          <p:cNvGrpSpPr/>
          <p:nvPr/>
        </p:nvGrpSpPr>
        <p:grpSpPr>
          <a:xfrm>
            <a:off x="567662" y="457200"/>
            <a:ext cx="8076304" cy="5456007"/>
            <a:chOff x="12829" y="0"/>
            <a:chExt cx="3590565" cy="6293311"/>
          </a:xfrm>
        </p:grpSpPr>
        <p:sp>
          <p:nvSpPr>
            <p:cNvPr id="13" name="Скругленный прямоугольник 12"/>
            <p:cNvSpPr/>
            <p:nvPr/>
          </p:nvSpPr>
          <p:spPr>
            <a:xfrm>
              <a:off x="528810" y="0"/>
              <a:ext cx="3061970" cy="1057620"/>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b="1">
                  <a:ln>
                    <a:noFill/>
                  </a:ln>
                  <a:solidFill>
                    <a:srgbClr val="FFFFFF"/>
                  </a:solidFill>
                  <a:effectLst>
                    <a:outerShdw blurRad="38100" dist="19050" dir="2700000" algn="tl">
                      <a:schemeClr val="dk1">
                        <a:alpha val="40000"/>
                      </a:schemeClr>
                    </a:outerShdw>
                  </a:effectLst>
                  <a:latin typeface="Times New Roman"/>
                  <a:ea typeface="Calibri"/>
                  <a:cs typeface="Times New Roman"/>
                </a:rPr>
                <a:t>Порядок действий </a:t>
              </a:r>
              <a:endParaRPr lang="ru-RU" sz="1100">
                <a:effectLst/>
                <a:ea typeface="Calibri"/>
                <a:cs typeface="Times New Roman"/>
              </a:endParaRPr>
            </a:p>
            <a:p>
              <a:pPr algn="ctr">
                <a:lnSpc>
                  <a:spcPct val="115000"/>
                </a:lnSpc>
                <a:spcAft>
                  <a:spcPts val="0"/>
                </a:spcAft>
              </a:pPr>
              <a:r>
                <a:rPr lang="ru-RU" sz="1400" b="1">
                  <a:ln>
                    <a:noFill/>
                  </a:ln>
                  <a:solidFill>
                    <a:srgbClr val="FFFFFF"/>
                  </a:solidFill>
                  <a:effectLst>
                    <a:outerShdw blurRad="38100" dist="19050" dir="2700000" algn="tl">
                      <a:schemeClr val="dk1">
                        <a:alpha val="40000"/>
                      </a:schemeClr>
                    </a:outerShdw>
                  </a:effectLst>
                  <a:latin typeface="Times New Roman"/>
                  <a:ea typeface="Calibri"/>
                  <a:cs typeface="Times New Roman"/>
                </a:rPr>
                <a:t>до применения огнестрельного оружия </a:t>
              </a:r>
              <a:endParaRPr lang="ru-RU" sz="1100">
                <a:effectLst/>
                <a:ea typeface="Calibri"/>
                <a:cs typeface="Times New Roman"/>
              </a:endParaRPr>
            </a:p>
            <a:p>
              <a:pPr algn="ctr">
                <a:lnSpc>
                  <a:spcPct val="115000"/>
                </a:lnSpc>
                <a:spcAft>
                  <a:spcPts val="0"/>
                </a:spcAft>
              </a:pPr>
              <a:r>
                <a:rPr lang="ru-RU" sz="1400" b="1">
                  <a:ln>
                    <a:noFill/>
                  </a:ln>
                  <a:solidFill>
                    <a:srgbClr val="FFFFFF"/>
                  </a:solidFill>
                  <a:effectLst>
                    <a:outerShdw blurRad="38100" dist="19050" dir="2700000" algn="tl">
                      <a:schemeClr val="dk1">
                        <a:alpha val="40000"/>
                      </a:schemeClr>
                    </a:outerShdw>
                  </a:effectLst>
                  <a:latin typeface="Times New Roman"/>
                  <a:ea typeface="Calibri"/>
                  <a:cs typeface="Times New Roman"/>
                </a:rPr>
                <a:t>с учетом требований ст. 19 ФЗ «О полиции»</a:t>
              </a:r>
              <a:endParaRPr lang="ru-RU" sz="1100">
                <a:effectLst/>
                <a:ea typeface="Calibri"/>
                <a:cs typeface="Times New Roman"/>
              </a:endParaRPr>
            </a:p>
          </p:txBody>
        </p:sp>
        <p:sp>
          <p:nvSpPr>
            <p:cNvPr id="14" name="Скругленный прямоугольник 13"/>
            <p:cNvSpPr/>
            <p:nvPr/>
          </p:nvSpPr>
          <p:spPr>
            <a:xfrm>
              <a:off x="37651" y="1806766"/>
              <a:ext cx="2779855" cy="771181"/>
            </a:xfrm>
            <a:prstGeom prst="round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ln>
                    <a:noFill/>
                  </a:ln>
                  <a:solidFill>
                    <a:srgbClr val="000000"/>
                  </a:solidFill>
                  <a:effectLst/>
                  <a:latin typeface="Times New Roman"/>
                  <a:ea typeface="Calibri"/>
                  <a:cs typeface="Times New Roman"/>
                </a:rPr>
                <a:t>Сообщить о том, </a:t>
              </a:r>
              <a:r>
                <a:rPr lang="ru-RU" sz="1400" dirty="0" smtClean="0">
                  <a:ln>
                    <a:noFill/>
                  </a:ln>
                  <a:solidFill>
                    <a:srgbClr val="000000"/>
                  </a:solidFill>
                  <a:effectLst/>
                  <a:latin typeface="Times New Roman"/>
                  <a:ea typeface="Calibri"/>
                  <a:cs typeface="Times New Roman"/>
                </a:rPr>
                <a:t>что </a:t>
              </a:r>
              <a:r>
                <a:rPr lang="ru-RU" sz="1400" dirty="0">
                  <a:ln>
                    <a:noFill/>
                  </a:ln>
                  <a:solidFill>
                    <a:srgbClr val="000000"/>
                  </a:solidFill>
                  <a:effectLst/>
                  <a:latin typeface="Times New Roman"/>
                  <a:ea typeface="Calibri"/>
                  <a:cs typeface="Times New Roman"/>
                </a:rPr>
                <a:t>Вы являетесь сотрудником </a:t>
              </a:r>
              <a:r>
                <a:rPr lang="ru-RU" sz="1400" dirty="0" smtClean="0">
                  <a:ln>
                    <a:noFill/>
                  </a:ln>
                  <a:solidFill>
                    <a:srgbClr val="000000"/>
                  </a:solidFill>
                  <a:effectLst/>
                  <a:latin typeface="Times New Roman"/>
                  <a:ea typeface="Calibri"/>
                  <a:cs typeface="Times New Roman"/>
                </a:rPr>
                <a:t>полиции.</a:t>
              </a:r>
              <a:endParaRPr lang="ru-RU" sz="1100" dirty="0">
                <a:effectLst/>
                <a:ea typeface="Calibri"/>
                <a:cs typeface="Times New Roman"/>
              </a:endParaRPr>
            </a:p>
          </p:txBody>
        </p:sp>
        <p:sp>
          <p:nvSpPr>
            <p:cNvPr id="15" name="Стрелка вниз 14"/>
            <p:cNvSpPr/>
            <p:nvPr/>
          </p:nvSpPr>
          <p:spPr>
            <a:xfrm>
              <a:off x="2059795" y="1127148"/>
              <a:ext cx="320565" cy="679619"/>
            </a:xfrm>
            <a:prstGeom prst="downArrow">
              <a:avLst/>
            </a:prstGeom>
            <a:solidFill>
              <a:schemeClr val="accent1">
                <a:lumMod val="40000"/>
                <a:lumOff val="60000"/>
              </a:schemeClr>
            </a:solidFill>
            <a:ln>
              <a:solidFill>
                <a:schemeClr val="bg1"/>
              </a:solidFill>
            </a:ln>
            <a:scene3d>
              <a:camera prst="perspective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16" name="Скругленный прямоугольник 15"/>
            <p:cNvSpPr/>
            <p:nvPr/>
          </p:nvSpPr>
          <p:spPr>
            <a:xfrm>
              <a:off x="37651" y="2846456"/>
              <a:ext cx="3540920" cy="935944"/>
            </a:xfrm>
            <a:prstGeom prst="round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ln>
                    <a:noFill/>
                  </a:ln>
                  <a:solidFill>
                    <a:srgbClr val="000000"/>
                  </a:solidFill>
                  <a:effectLst/>
                  <a:latin typeface="Times New Roman"/>
                  <a:ea typeface="Calibri"/>
                  <a:cs typeface="Times New Roman"/>
                </a:rPr>
                <a:t>Предоставить возможность и время для выполнения законных требований сотрудника </a:t>
              </a:r>
              <a:r>
                <a:rPr lang="ru-RU" sz="1400" dirty="0" smtClean="0">
                  <a:ln>
                    <a:noFill/>
                  </a:ln>
                  <a:solidFill>
                    <a:srgbClr val="000000"/>
                  </a:solidFill>
                  <a:effectLst/>
                  <a:latin typeface="Times New Roman"/>
                  <a:ea typeface="Calibri"/>
                  <a:cs typeface="Times New Roman"/>
                </a:rPr>
                <a:t>полиции.</a:t>
              </a:r>
              <a:endParaRPr lang="ru-RU" sz="1100" dirty="0">
                <a:effectLst/>
                <a:ea typeface="Calibri"/>
                <a:cs typeface="Times New Roman"/>
              </a:endParaRPr>
            </a:p>
          </p:txBody>
        </p:sp>
        <p:sp>
          <p:nvSpPr>
            <p:cNvPr id="17" name="Стрелка вниз 16"/>
            <p:cNvSpPr/>
            <p:nvPr/>
          </p:nvSpPr>
          <p:spPr>
            <a:xfrm>
              <a:off x="3073612" y="1162729"/>
              <a:ext cx="352084" cy="1683726"/>
            </a:xfrm>
            <a:prstGeom prst="downArrow">
              <a:avLst/>
            </a:prstGeom>
            <a:solidFill>
              <a:schemeClr val="accent1">
                <a:lumMod val="40000"/>
                <a:lumOff val="60000"/>
              </a:schemeClr>
            </a:solidFill>
            <a:ln>
              <a:solidFill>
                <a:schemeClr val="bg1"/>
              </a:solidFill>
            </a:ln>
            <a:scene3d>
              <a:camera prst="perspectiveLef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18" name="Скругленный прямоугольник 17"/>
            <p:cNvSpPr/>
            <p:nvPr/>
          </p:nvSpPr>
          <p:spPr>
            <a:xfrm>
              <a:off x="12829" y="4175395"/>
              <a:ext cx="3590565" cy="2117916"/>
            </a:xfrm>
            <a:prstGeom prst="round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ln>
                    <a:noFill/>
                  </a:ln>
                  <a:solidFill>
                    <a:srgbClr val="000000"/>
                  </a:solidFill>
                  <a:effectLst/>
                  <a:latin typeface="Times New Roman"/>
                  <a:ea typeface="Calibri"/>
                  <a:cs typeface="Times New Roman"/>
                </a:rPr>
                <a:t>ИСКЛЮЧЕНИЕ</a:t>
              </a:r>
              <a:endParaRPr lang="ru-RU" sz="1100" dirty="0">
                <a:effectLst/>
                <a:ea typeface="Calibri"/>
                <a:cs typeface="Times New Roman"/>
              </a:endParaRPr>
            </a:p>
            <a:p>
              <a:pPr>
                <a:lnSpc>
                  <a:spcPct val="115000"/>
                </a:lnSpc>
                <a:spcAft>
                  <a:spcPts val="0"/>
                </a:spcAft>
              </a:pPr>
              <a:r>
                <a:rPr lang="ru-RU" sz="1400" dirty="0">
                  <a:ln>
                    <a:noFill/>
                  </a:ln>
                  <a:solidFill>
                    <a:srgbClr val="000000"/>
                  </a:solidFill>
                  <a:effectLst/>
                  <a:latin typeface="Times New Roman"/>
                  <a:ea typeface="Calibri"/>
                  <a:cs typeface="Times New Roman"/>
                </a:rPr>
                <a:t> </a:t>
              </a:r>
              <a:r>
                <a:rPr lang="ru-RU" sz="1400" dirty="0" smtClean="0">
                  <a:ln>
                    <a:noFill/>
                  </a:ln>
                  <a:solidFill>
                    <a:srgbClr val="000000"/>
                  </a:solidFill>
                  <a:effectLst/>
                  <a:latin typeface="Times New Roman"/>
                  <a:ea typeface="Calibri"/>
                  <a:cs typeface="Times New Roman"/>
                </a:rPr>
                <a:t>в </a:t>
              </a:r>
              <a:r>
                <a:rPr lang="ru-RU" sz="1400" dirty="0">
                  <a:ln>
                    <a:noFill/>
                  </a:ln>
                  <a:solidFill>
                    <a:srgbClr val="000000"/>
                  </a:solidFill>
                  <a:effectLst/>
                  <a:latin typeface="Times New Roman"/>
                  <a:ea typeface="Calibri"/>
                  <a:cs typeface="Times New Roman"/>
                </a:rPr>
                <a:t>случае, если промедление </a:t>
              </a:r>
              <a:r>
                <a:rPr lang="ru-RU" sz="1400" dirty="0" smtClean="0">
                  <a:ln>
                    <a:noFill/>
                  </a:ln>
                  <a:solidFill>
                    <a:srgbClr val="000000"/>
                  </a:solidFill>
                  <a:effectLst/>
                  <a:latin typeface="Times New Roman"/>
                  <a:ea typeface="Calibri"/>
                  <a:cs typeface="Times New Roman"/>
                </a:rPr>
                <a:t>в </a:t>
              </a:r>
              <a:r>
                <a:rPr lang="ru-RU" sz="1400" dirty="0">
                  <a:ln>
                    <a:noFill/>
                  </a:ln>
                  <a:solidFill>
                    <a:srgbClr val="000000"/>
                  </a:solidFill>
                  <a:effectLst/>
                  <a:latin typeface="Times New Roman"/>
                  <a:ea typeface="Calibri"/>
                  <a:cs typeface="Times New Roman"/>
                </a:rPr>
                <a:t>применении огнестрельного оружия:</a:t>
              </a:r>
              <a:endParaRPr lang="ru-RU" sz="1100" dirty="0">
                <a:effectLst/>
                <a:ea typeface="Calibri"/>
                <a:cs typeface="Times New Roman"/>
              </a:endParaRPr>
            </a:p>
            <a:p>
              <a:pPr>
                <a:lnSpc>
                  <a:spcPct val="115000"/>
                </a:lnSpc>
                <a:spcAft>
                  <a:spcPts val="0"/>
                </a:spcAft>
              </a:pPr>
              <a:r>
                <a:rPr lang="ru-RU" sz="1400" dirty="0">
                  <a:ln>
                    <a:noFill/>
                  </a:ln>
                  <a:solidFill>
                    <a:srgbClr val="000000"/>
                  </a:solidFill>
                  <a:effectLst/>
                  <a:latin typeface="Times New Roman"/>
                  <a:ea typeface="Calibri"/>
                  <a:cs typeface="Times New Roman"/>
                </a:rPr>
                <a:t>‒ создает непосредственную угрозу жизни и здоровью гражданина или сотрудника полиции;</a:t>
              </a:r>
              <a:endParaRPr lang="ru-RU" sz="1100" dirty="0">
                <a:effectLst/>
                <a:ea typeface="Calibri"/>
                <a:cs typeface="Times New Roman"/>
              </a:endParaRPr>
            </a:p>
            <a:p>
              <a:pPr>
                <a:lnSpc>
                  <a:spcPct val="115000"/>
                </a:lnSpc>
                <a:spcAft>
                  <a:spcPts val="0"/>
                </a:spcAft>
              </a:pPr>
              <a:r>
                <a:rPr lang="ru-RU" sz="1400" dirty="0">
                  <a:ln>
                    <a:noFill/>
                  </a:ln>
                  <a:solidFill>
                    <a:srgbClr val="000000"/>
                  </a:solidFill>
                  <a:effectLst/>
                  <a:latin typeface="Times New Roman"/>
                  <a:ea typeface="Calibri"/>
                  <a:cs typeface="Times New Roman"/>
                </a:rPr>
                <a:t>‒ может повлечь иные тяжкие последствия, </a:t>
              </a:r>
              <a:r>
                <a:rPr lang="ru-RU" sz="1400" dirty="0" smtClean="0">
                  <a:ln>
                    <a:noFill/>
                  </a:ln>
                  <a:solidFill>
                    <a:srgbClr val="000000"/>
                  </a:solidFill>
                  <a:effectLst/>
                  <a:latin typeface="Times New Roman"/>
                  <a:ea typeface="Calibri"/>
                  <a:cs typeface="Times New Roman"/>
                </a:rPr>
                <a:t>сотрудник </a:t>
              </a:r>
              <a:r>
                <a:rPr lang="ru-RU" sz="1400" dirty="0">
                  <a:ln>
                    <a:noFill/>
                  </a:ln>
                  <a:solidFill>
                    <a:srgbClr val="000000"/>
                  </a:solidFill>
                  <a:effectLst/>
                  <a:latin typeface="Times New Roman"/>
                  <a:ea typeface="Calibri"/>
                  <a:cs typeface="Times New Roman"/>
                </a:rPr>
                <a:t>полиции может не выполнять указанный выше алгоритм действий и применить огнестрельное оружие, </a:t>
              </a:r>
              <a:r>
                <a:rPr lang="ru-RU" sz="1400" dirty="0" smtClean="0">
                  <a:ln>
                    <a:noFill/>
                  </a:ln>
                  <a:solidFill>
                    <a:srgbClr val="000000"/>
                  </a:solidFill>
                  <a:effectLst/>
                  <a:latin typeface="Times New Roman"/>
                  <a:ea typeface="Calibri"/>
                  <a:cs typeface="Times New Roman"/>
                </a:rPr>
                <a:t> при </a:t>
              </a:r>
              <a:r>
                <a:rPr lang="ru-RU" sz="1400" dirty="0">
                  <a:ln>
                    <a:noFill/>
                  </a:ln>
                  <a:solidFill>
                    <a:srgbClr val="000000"/>
                  </a:solidFill>
                  <a:effectLst/>
                  <a:latin typeface="Times New Roman"/>
                  <a:ea typeface="Calibri"/>
                  <a:cs typeface="Times New Roman"/>
                </a:rPr>
                <a:t>этом учитывая порядок действий </a:t>
              </a:r>
              <a:r>
                <a:rPr lang="ru-RU" sz="1400" dirty="0" smtClean="0">
                  <a:ln>
                    <a:noFill/>
                  </a:ln>
                  <a:solidFill>
                    <a:srgbClr val="000000"/>
                  </a:solidFill>
                  <a:effectLst/>
                  <a:latin typeface="Times New Roman"/>
                  <a:ea typeface="Calibri"/>
                  <a:cs typeface="Times New Roman"/>
                </a:rPr>
                <a:t>во </a:t>
              </a:r>
              <a:r>
                <a:rPr lang="ru-RU" sz="1400" dirty="0">
                  <a:ln>
                    <a:noFill/>
                  </a:ln>
                  <a:solidFill>
                    <a:srgbClr val="000000"/>
                  </a:solidFill>
                  <a:effectLst/>
                  <a:latin typeface="Times New Roman"/>
                  <a:ea typeface="Calibri"/>
                  <a:cs typeface="Times New Roman"/>
                </a:rPr>
                <a:t>время его применения и </a:t>
              </a:r>
              <a:r>
                <a:rPr lang="ru-RU" sz="1400" dirty="0" smtClean="0">
                  <a:ln>
                    <a:noFill/>
                  </a:ln>
                  <a:solidFill>
                    <a:srgbClr val="000000"/>
                  </a:solidFill>
                  <a:effectLst/>
                  <a:latin typeface="Times New Roman"/>
                  <a:ea typeface="Calibri"/>
                  <a:cs typeface="Times New Roman"/>
                </a:rPr>
                <a:t>после.</a:t>
              </a:r>
              <a:endParaRPr lang="ru-RU" sz="1100" dirty="0">
                <a:effectLst/>
                <a:ea typeface="Calibri"/>
                <a:cs typeface="Times New Roman"/>
              </a:endParaRPr>
            </a:p>
          </p:txBody>
        </p:sp>
      </p:grpSp>
    </p:spTree>
    <p:extLst>
      <p:ext uri="{BB962C8B-B14F-4D97-AF65-F5344CB8AC3E}">
        <p14:creationId xmlns:p14="http://schemas.microsoft.com/office/powerpoint/2010/main" val="617249032"/>
      </p:ext>
    </p:extLst>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Управляющая кнопка: домой 4">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Rectangle 1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19" name="Группа 18"/>
          <p:cNvGrpSpPr/>
          <p:nvPr/>
        </p:nvGrpSpPr>
        <p:grpSpPr>
          <a:xfrm>
            <a:off x="567662" y="457201"/>
            <a:ext cx="8076304" cy="4593023"/>
            <a:chOff x="0" y="1"/>
            <a:chExt cx="4042770" cy="4745535"/>
          </a:xfrm>
        </p:grpSpPr>
        <p:sp>
          <p:nvSpPr>
            <p:cNvPr id="20" name="Скругленный прямоугольник 19"/>
            <p:cNvSpPr/>
            <p:nvPr/>
          </p:nvSpPr>
          <p:spPr>
            <a:xfrm>
              <a:off x="264405" y="1"/>
              <a:ext cx="3634686" cy="1061705"/>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b="1">
                  <a:ln>
                    <a:noFill/>
                  </a:ln>
                  <a:solidFill>
                    <a:srgbClr val="FFFFFF"/>
                  </a:solidFill>
                  <a:effectLst>
                    <a:outerShdw blurRad="38100" dist="19050" dir="2700000" algn="tl">
                      <a:schemeClr val="dk1">
                        <a:alpha val="40000"/>
                      </a:schemeClr>
                    </a:outerShdw>
                  </a:effectLst>
                  <a:latin typeface="Times New Roman"/>
                  <a:ea typeface="Calibri"/>
                  <a:cs typeface="Times New Roman"/>
                </a:rPr>
                <a:t>Порядок действий сотрудника полиции </a:t>
              </a:r>
              <a:endParaRPr lang="ru-RU" sz="1100">
                <a:effectLst/>
                <a:ea typeface="Calibri"/>
                <a:cs typeface="Times New Roman"/>
              </a:endParaRPr>
            </a:p>
            <a:p>
              <a:pPr algn="ctr">
                <a:lnSpc>
                  <a:spcPct val="115000"/>
                </a:lnSpc>
                <a:spcAft>
                  <a:spcPts val="0"/>
                </a:spcAft>
              </a:pPr>
              <a:r>
                <a:rPr lang="ru-RU" sz="1400" b="1">
                  <a:ln>
                    <a:noFill/>
                  </a:ln>
                  <a:solidFill>
                    <a:srgbClr val="FFFFFF"/>
                  </a:solidFill>
                  <a:effectLst>
                    <a:outerShdw blurRad="38100" dist="19050" dir="2700000" algn="tl">
                      <a:schemeClr val="dk1">
                        <a:alpha val="40000"/>
                      </a:schemeClr>
                    </a:outerShdw>
                  </a:effectLst>
                  <a:latin typeface="Times New Roman"/>
                  <a:ea typeface="Calibri"/>
                  <a:cs typeface="Times New Roman"/>
                </a:rPr>
                <a:t>во время применения огнестрельного оружия </a:t>
              </a:r>
              <a:endParaRPr lang="ru-RU" sz="1100">
                <a:effectLst/>
                <a:ea typeface="Calibri"/>
                <a:cs typeface="Times New Roman"/>
              </a:endParaRPr>
            </a:p>
            <a:p>
              <a:pPr algn="ctr">
                <a:lnSpc>
                  <a:spcPct val="115000"/>
                </a:lnSpc>
                <a:spcAft>
                  <a:spcPts val="0"/>
                </a:spcAft>
              </a:pPr>
              <a:r>
                <a:rPr lang="ru-RU" sz="1400" b="1">
                  <a:ln>
                    <a:noFill/>
                  </a:ln>
                  <a:solidFill>
                    <a:srgbClr val="FFFFFF"/>
                  </a:solidFill>
                  <a:effectLst>
                    <a:outerShdw blurRad="38100" dist="19050" dir="2700000" algn="tl">
                      <a:schemeClr val="dk1">
                        <a:alpha val="40000"/>
                      </a:schemeClr>
                    </a:outerShdw>
                  </a:effectLst>
                  <a:latin typeface="Times New Roman"/>
                  <a:ea typeface="Calibri"/>
                  <a:cs typeface="Times New Roman"/>
                </a:rPr>
                <a:t>с учетом требований ст. 19 ФЗ «О полиции»</a:t>
              </a:r>
              <a:endParaRPr lang="ru-RU" sz="1100">
                <a:effectLst/>
                <a:ea typeface="Calibri"/>
                <a:cs typeface="Times New Roman"/>
              </a:endParaRPr>
            </a:p>
          </p:txBody>
        </p:sp>
        <p:sp>
          <p:nvSpPr>
            <p:cNvPr id="21" name="Скругленный прямоугольник 20"/>
            <p:cNvSpPr/>
            <p:nvPr/>
          </p:nvSpPr>
          <p:spPr>
            <a:xfrm>
              <a:off x="0" y="1284903"/>
              <a:ext cx="3470313" cy="2678365"/>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5000"/>
                </a:lnSpc>
                <a:spcAft>
                  <a:spcPts val="0"/>
                </a:spcAft>
              </a:pPr>
              <a:r>
                <a:rPr lang="ru-RU" dirty="0">
                  <a:ln>
                    <a:noFill/>
                  </a:ln>
                  <a:solidFill>
                    <a:schemeClr val="tx1"/>
                  </a:solidFill>
                  <a:effectLst/>
                  <a:latin typeface="Times New Roman"/>
                  <a:ea typeface="Calibri"/>
                  <a:cs typeface="Times New Roman"/>
                </a:rPr>
                <a:t>Действовать </a:t>
              </a:r>
              <a:endParaRPr lang="ru-RU" dirty="0">
                <a:solidFill>
                  <a:schemeClr val="tx1"/>
                </a:solidFill>
                <a:effectLst/>
                <a:ea typeface="Calibri"/>
                <a:cs typeface="Times New Roman"/>
              </a:endParaRPr>
            </a:p>
            <a:p>
              <a:pPr>
                <a:lnSpc>
                  <a:spcPct val="115000"/>
                </a:lnSpc>
                <a:spcAft>
                  <a:spcPts val="0"/>
                </a:spcAft>
              </a:pPr>
              <a:r>
                <a:rPr lang="ru-RU" dirty="0">
                  <a:ln>
                    <a:noFill/>
                  </a:ln>
                  <a:solidFill>
                    <a:schemeClr val="tx1"/>
                  </a:solidFill>
                  <a:effectLst/>
                  <a:latin typeface="Times New Roman"/>
                  <a:ea typeface="Calibri"/>
                  <a:cs typeface="Times New Roman"/>
                </a:rPr>
                <a:t>с учетом:</a:t>
              </a:r>
              <a:endParaRPr lang="ru-RU" dirty="0">
                <a:solidFill>
                  <a:schemeClr val="tx1"/>
                </a:solidFill>
                <a:effectLst/>
                <a:ea typeface="Calibri"/>
                <a:cs typeface="Times New Roman"/>
              </a:endParaRPr>
            </a:p>
            <a:p>
              <a:pPr>
                <a:lnSpc>
                  <a:spcPct val="115000"/>
                </a:lnSpc>
                <a:spcAft>
                  <a:spcPts val="1000"/>
                </a:spcAft>
              </a:pPr>
              <a:r>
                <a:rPr lang="ru-RU" dirty="0">
                  <a:solidFill>
                    <a:schemeClr val="tx1"/>
                  </a:solidFill>
                  <a:effectLst/>
                  <a:latin typeface="Times New Roman"/>
                  <a:ea typeface="Calibri"/>
                  <a:cs typeface="Times New Roman"/>
                </a:rPr>
                <a:t> </a:t>
              </a:r>
              <a:endParaRPr lang="ru-RU" dirty="0">
                <a:solidFill>
                  <a:schemeClr val="tx1"/>
                </a:solidFill>
                <a:effectLst/>
                <a:ea typeface="Calibri"/>
                <a:cs typeface="Times New Roman"/>
              </a:endParaRPr>
            </a:p>
          </p:txBody>
        </p:sp>
        <p:sp>
          <p:nvSpPr>
            <p:cNvPr id="22" name="Скругленный прямоугольник 21"/>
            <p:cNvSpPr/>
            <p:nvPr/>
          </p:nvSpPr>
          <p:spPr>
            <a:xfrm>
              <a:off x="1244485" y="1582498"/>
              <a:ext cx="2778503" cy="446394"/>
            </a:xfrm>
            <a:prstGeom prst="round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ln>
                    <a:noFill/>
                  </a:ln>
                  <a:solidFill>
                    <a:srgbClr val="000000"/>
                  </a:solidFill>
                  <a:effectLst/>
                  <a:latin typeface="Times New Roman"/>
                  <a:ea typeface="Calibri"/>
                  <a:cs typeface="Times New Roman"/>
                </a:rPr>
                <a:t>создавшейся обстановки</a:t>
              </a:r>
              <a:endParaRPr lang="ru-RU" sz="1100">
                <a:effectLst/>
                <a:ea typeface="Calibri"/>
                <a:cs typeface="Times New Roman"/>
              </a:endParaRPr>
            </a:p>
          </p:txBody>
        </p:sp>
        <p:sp>
          <p:nvSpPr>
            <p:cNvPr id="23" name="Скругленный прямоугольник 22"/>
            <p:cNvSpPr/>
            <p:nvPr/>
          </p:nvSpPr>
          <p:spPr>
            <a:xfrm>
              <a:off x="1244485" y="2326489"/>
              <a:ext cx="2798285" cy="520793"/>
            </a:xfrm>
            <a:prstGeom prst="round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ln>
                    <a:noFill/>
                  </a:ln>
                  <a:solidFill>
                    <a:srgbClr val="000000"/>
                  </a:solidFill>
                  <a:effectLst/>
                  <a:latin typeface="Times New Roman"/>
                  <a:ea typeface="Calibri"/>
                  <a:cs typeface="Times New Roman"/>
                </a:rPr>
                <a:t>характера и степени опасности действий лиц</a:t>
              </a:r>
              <a:endParaRPr lang="ru-RU" sz="1100">
                <a:effectLst/>
                <a:ea typeface="Calibri"/>
                <a:cs typeface="Times New Roman"/>
              </a:endParaRPr>
            </a:p>
          </p:txBody>
        </p:sp>
        <p:sp>
          <p:nvSpPr>
            <p:cNvPr id="24" name="Скругленный прямоугольник 23"/>
            <p:cNvSpPr/>
            <p:nvPr/>
          </p:nvSpPr>
          <p:spPr>
            <a:xfrm>
              <a:off x="1244478" y="3069634"/>
              <a:ext cx="2742725" cy="524996"/>
            </a:xfrm>
            <a:prstGeom prst="round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ln>
                    <a:noFill/>
                  </a:ln>
                  <a:solidFill>
                    <a:srgbClr val="000000"/>
                  </a:solidFill>
                  <a:effectLst/>
                  <a:latin typeface="Times New Roman"/>
                  <a:ea typeface="Calibri"/>
                  <a:cs typeface="Times New Roman"/>
                </a:rPr>
                <a:t>характера и силы </a:t>
              </a:r>
              <a:endParaRPr lang="ru-RU" sz="1100" dirty="0">
                <a:effectLst/>
                <a:ea typeface="Calibri"/>
                <a:cs typeface="Times New Roman"/>
              </a:endParaRPr>
            </a:p>
            <a:p>
              <a:pPr algn="ctr">
                <a:lnSpc>
                  <a:spcPct val="115000"/>
                </a:lnSpc>
                <a:spcAft>
                  <a:spcPts val="0"/>
                </a:spcAft>
              </a:pPr>
              <a:r>
                <a:rPr lang="ru-RU" sz="1400" dirty="0">
                  <a:ln>
                    <a:noFill/>
                  </a:ln>
                  <a:solidFill>
                    <a:srgbClr val="000000"/>
                  </a:solidFill>
                  <a:effectLst/>
                  <a:latin typeface="Times New Roman"/>
                  <a:ea typeface="Calibri"/>
                  <a:cs typeface="Times New Roman"/>
                </a:rPr>
                <a:t>оказываемого ими сопротивления</a:t>
              </a:r>
              <a:endParaRPr lang="ru-RU" sz="1100" dirty="0">
                <a:effectLst/>
                <a:ea typeface="Calibri"/>
                <a:cs typeface="Times New Roman"/>
              </a:endParaRPr>
            </a:p>
          </p:txBody>
        </p:sp>
        <p:sp>
          <p:nvSpPr>
            <p:cNvPr id="25" name="Скругленный прямоугольник 24"/>
            <p:cNvSpPr/>
            <p:nvPr/>
          </p:nvSpPr>
          <p:spPr>
            <a:xfrm>
              <a:off x="0" y="4112066"/>
              <a:ext cx="3975228" cy="633470"/>
            </a:xfrm>
            <a:prstGeom prst="roundRect">
              <a:avLst/>
            </a:prstGeom>
            <a:gradFill flip="none" rotWithShape="1">
              <a:gsLst>
                <a:gs pos="0">
                  <a:schemeClr val="tx2">
                    <a:lumMod val="40000"/>
                    <a:lumOff val="60000"/>
                    <a:tint val="66000"/>
                    <a:satMod val="160000"/>
                  </a:schemeClr>
                </a:gs>
                <a:gs pos="50000">
                  <a:schemeClr val="tx2">
                    <a:lumMod val="40000"/>
                    <a:lumOff val="60000"/>
                    <a:tint val="44500"/>
                    <a:satMod val="160000"/>
                  </a:schemeClr>
                </a:gs>
                <a:gs pos="100000">
                  <a:schemeClr val="tx2">
                    <a:lumMod val="40000"/>
                    <a:lumOff val="60000"/>
                    <a:tint val="23500"/>
                    <a:satMod val="160000"/>
                  </a:schemeClr>
                </a:gs>
              </a:gsLst>
              <a:lin ang="16200000" scaled="1"/>
              <a:tileRect/>
            </a:gra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ln>
                    <a:noFill/>
                  </a:ln>
                  <a:solidFill>
                    <a:srgbClr val="000000"/>
                  </a:solidFill>
                  <a:effectLst/>
                  <a:latin typeface="Times New Roman"/>
                  <a:ea typeface="Calibri"/>
                  <a:cs typeface="Times New Roman"/>
                </a:rPr>
                <a:t>Стремиться к </a:t>
              </a:r>
              <a:r>
                <a:rPr lang="ru-RU" sz="1400" dirty="0" smtClean="0">
                  <a:ln>
                    <a:noFill/>
                  </a:ln>
                  <a:solidFill>
                    <a:srgbClr val="000000"/>
                  </a:solidFill>
                  <a:effectLst/>
                  <a:latin typeface="Times New Roman"/>
                  <a:ea typeface="Calibri"/>
                  <a:cs typeface="Times New Roman"/>
                </a:rPr>
                <a:t>минимизации  любого ущерба.</a:t>
              </a:r>
              <a:endParaRPr lang="ru-RU" sz="1100" dirty="0">
                <a:effectLst/>
                <a:ea typeface="Calibri"/>
                <a:cs typeface="Times New Roman"/>
              </a:endParaRPr>
            </a:p>
          </p:txBody>
        </p:sp>
      </p:grpSp>
      <p:sp>
        <p:nvSpPr>
          <p:cNvPr id="12" name="TextBox 11"/>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3</a:t>
            </a:r>
            <a:endParaRPr lang="ru-RU" dirty="0"/>
          </a:p>
        </p:txBody>
      </p:sp>
    </p:spTree>
    <p:extLst>
      <p:ext uri="{BB962C8B-B14F-4D97-AF65-F5344CB8AC3E}">
        <p14:creationId xmlns:p14="http://schemas.microsoft.com/office/powerpoint/2010/main" val="1227790359"/>
      </p:ext>
    </p:extLst>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1349"/>
            <a:ext cx="8229600" cy="579419"/>
          </a:xfrm>
        </p:spPr>
        <p:txBody>
          <a:bodyPr/>
          <a:lstStyle/>
          <a:p>
            <a:r>
              <a:rPr lang="ru-RU" sz="2400" b="1" dirty="0">
                <a:solidFill>
                  <a:srgbClr val="FFC000"/>
                </a:solidFill>
              </a:rPr>
              <a:t>Порядок применения огнестрельного оружия </a:t>
            </a:r>
            <a:r>
              <a:rPr lang="ru-RU" sz="2400" b="1" dirty="0" smtClean="0">
                <a:solidFill>
                  <a:srgbClr val="FFC000"/>
                </a:solidFill>
              </a:rPr>
              <a:t/>
            </a:r>
            <a:br>
              <a:rPr lang="ru-RU" sz="2400" b="1" dirty="0" smtClean="0">
                <a:solidFill>
                  <a:srgbClr val="FFC000"/>
                </a:solidFill>
              </a:rPr>
            </a:br>
            <a:r>
              <a:rPr lang="ru-RU" sz="2400" b="1" dirty="0" smtClean="0">
                <a:solidFill>
                  <a:srgbClr val="FFC000"/>
                </a:solidFill>
              </a:rPr>
              <a:t>при </a:t>
            </a:r>
            <a:r>
              <a:rPr lang="ru-RU" sz="2400" b="1" dirty="0">
                <a:solidFill>
                  <a:srgbClr val="FFC000"/>
                </a:solidFill>
              </a:rPr>
              <a:t>реализации меры безопасности </a:t>
            </a:r>
            <a:r>
              <a:rPr lang="ru-RU" sz="2400" b="1" dirty="0" smtClean="0">
                <a:solidFill>
                  <a:srgbClr val="FFC000"/>
                </a:solidFill>
              </a:rPr>
              <a:t/>
            </a:r>
            <a:br>
              <a:rPr lang="ru-RU" sz="2400" b="1" dirty="0" smtClean="0">
                <a:solidFill>
                  <a:srgbClr val="FFC000"/>
                </a:solidFill>
              </a:rPr>
            </a:br>
            <a:r>
              <a:rPr lang="ru-RU" sz="2400" b="1" dirty="0" smtClean="0">
                <a:solidFill>
                  <a:srgbClr val="FFC000"/>
                </a:solidFill>
              </a:rPr>
              <a:t>«</a:t>
            </a:r>
            <a:r>
              <a:rPr lang="ru-RU" sz="2400" b="1" dirty="0">
                <a:solidFill>
                  <a:srgbClr val="FFC000"/>
                </a:solidFill>
              </a:rPr>
              <a:t>личная охрана»</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1452538" y="1733907"/>
            <a:ext cx="6143798"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rPr>
              <a:t>Задания для самостоятельной работы</a:t>
            </a:r>
            <a:endParaRPr lang="ru-RU" sz="2400" b="1" dirty="0">
              <a:effectLst>
                <a:outerShdw blurRad="38100" dist="38100" dir="2700000" algn="tl">
                  <a:srgbClr val="000000">
                    <a:alpha val="43137"/>
                  </a:srgbClr>
                </a:outerShdw>
              </a:effectLst>
            </a:endParaRPr>
          </a:p>
        </p:txBody>
      </p:sp>
      <p:sp>
        <p:nvSpPr>
          <p:cNvPr id="6" name="TextBox 5"/>
          <p:cNvSpPr txBox="1"/>
          <p:nvPr/>
        </p:nvSpPr>
        <p:spPr>
          <a:xfrm>
            <a:off x="558184" y="2204864"/>
            <a:ext cx="8312213" cy="4247317"/>
          </a:xfrm>
          <a:prstGeom prst="rect">
            <a:avLst/>
          </a:prstGeom>
          <a:noFill/>
        </p:spPr>
        <p:txBody>
          <a:bodyPr wrap="square" rtlCol="0">
            <a:spAutoFit/>
          </a:bodyPr>
          <a:lstStyle/>
          <a:p>
            <a:pPr marL="0" lvl="3">
              <a:lnSpc>
                <a:spcPct val="150000"/>
              </a:lnSpc>
            </a:pPr>
            <a:r>
              <a:rPr lang="ru-RU" dirty="0" smtClean="0"/>
              <a:t>1. Выполнить алгоритм действий при внезапном нападении </a:t>
            </a:r>
            <a:r>
              <a:rPr lang="ru-RU" dirty="0" err="1" smtClean="0"/>
              <a:t>угрозоносителя</a:t>
            </a:r>
            <a:r>
              <a:rPr lang="ru-RU" dirty="0" smtClean="0"/>
              <a:t> на короткой дистанции с холодным оружием.</a:t>
            </a:r>
            <a:endParaRPr lang="ru-RU" sz="1100" dirty="0"/>
          </a:p>
          <a:p>
            <a:pPr marL="0" lvl="3">
              <a:lnSpc>
                <a:spcPct val="150000"/>
              </a:lnSpc>
            </a:pPr>
            <a:r>
              <a:rPr lang="ru-RU" dirty="0" smtClean="0"/>
              <a:t>2. </a:t>
            </a:r>
            <a:r>
              <a:rPr lang="ru-RU" dirty="0"/>
              <a:t>Выполнить алгоритм действий при </a:t>
            </a:r>
            <a:r>
              <a:rPr lang="ru-RU" dirty="0" smtClean="0"/>
              <a:t>приближении </a:t>
            </a:r>
            <a:r>
              <a:rPr lang="ru-RU" dirty="0" err="1" smtClean="0"/>
              <a:t>угрозоносителя</a:t>
            </a:r>
            <a:r>
              <a:rPr lang="ru-RU" dirty="0" smtClean="0"/>
              <a:t> </a:t>
            </a:r>
            <a:r>
              <a:rPr lang="ru-RU" dirty="0"/>
              <a:t>на </a:t>
            </a:r>
            <a:r>
              <a:rPr lang="ru-RU" dirty="0" smtClean="0"/>
              <a:t>длинной </a:t>
            </a:r>
            <a:r>
              <a:rPr lang="ru-RU" dirty="0"/>
              <a:t>дистанции с холодным оружием.</a:t>
            </a:r>
            <a:endParaRPr lang="ru-RU" sz="1100" dirty="0"/>
          </a:p>
          <a:p>
            <a:pPr marL="0" lvl="3">
              <a:lnSpc>
                <a:spcPct val="150000"/>
              </a:lnSpc>
            </a:pPr>
            <a:r>
              <a:rPr lang="ru-RU" dirty="0" smtClean="0"/>
              <a:t>3. </a:t>
            </a:r>
            <a:r>
              <a:rPr lang="ru-RU" dirty="0"/>
              <a:t>Выполнить алгоритм действий при внезапном нападении </a:t>
            </a:r>
            <a:r>
              <a:rPr lang="ru-RU" dirty="0" err="1"/>
              <a:t>угрозоносителя</a:t>
            </a:r>
            <a:r>
              <a:rPr lang="ru-RU" dirty="0"/>
              <a:t> </a:t>
            </a:r>
            <a:r>
              <a:rPr lang="ru-RU" dirty="0" smtClean="0"/>
              <a:t>с огнестрельным оружием при нахождении ЗЛ на линии огня.</a:t>
            </a:r>
          </a:p>
          <a:p>
            <a:pPr marL="0" lvl="3">
              <a:lnSpc>
                <a:spcPct val="150000"/>
              </a:lnSpc>
            </a:pPr>
            <a:r>
              <a:rPr lang="ru-RU" dirty="0" smtClean="0"/>
              <a:t>4. </a:t>
            </a:r>
            <a:r>
              <a:rPr lang="ru-RU" dirty="0"/>
              <a:t>Выполнить алгоритм действий при внезапном нападении </a:t>
            </a:r>
            <a:r>
              <a:rPr lang="ru-RU" dirty="0" err="1"/>
              <a:t>угрозоносителя</a:t>
            </a:r>
            <a:r>
              <a:rPr lang="ru-RU" dirty="0"/>
              <a:t> </a:t>
            </a:r>
            <a:r>
              <a:rPr lang="ru-RU" dirty="0" smtClean="0"/>
              <a:t>при условии нахождения на траектории ведения огня третьих лиц.</a:t>
            </a:r>
          </a:p>
          <a:p>
            <a:pPr marL="0" lvl="3">
              <a:lnSpc>
                <a:spcPct val="150000"/>
              </a:lnSpc>
            </a:pPr>
            <a:r>
              <a:rPr lang="ru-RU" dirty="0" smtClean="0"/>
              <a:t>5. </a:t>
            </a:r>
            <a:r>
              <a:rPr lang="ru-RU" dirty="0"/>
              <a:t>Выполнить алгоритм действий при внезапном нападении </a:t>
            </a:r>
            <a:r>
              <a:rPr lang="ru-RU" dirty="0" err="1"/>
              <a:t>угрозоносителя</a:t>
            </a:r>
            <a:r>
              <a:rPr lang="ru-RU" dirty="0"/>
              <a:t> на короткой дистанции с </a:t>
            </a:r>
            <a:r>
              <a:rPr lang="ru-RU" dirty="0" smtClean="0"/>
              <a:t>огнестрельным </a:t>
            </a:r>
            <a:r>
              <a:rPr lang="ru-RU" dirty="0"/>
              <a:t>оружием</a:t>
            </a:r>
            <a:r>
              <a:rPr lang="ru-RU" dirty="0" smtClean="0"/>
              <a:t>.</a:t>
            </a:r>
            <a:endParaRPr lang="ru-RU" sz="1100" dirty="0"/>
          </a:p>
        </p:txBody>
      </p:sp>
      <p:sp>
        <p:nvSpPr>
          <p:cNvPr id="8" name="TextBox 7"/>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3</a:t>
            </a:r>
            <a:endParaRPr lang="ru-RU" dirty="0"/>
          </a:p>
        </p:txBody>
      </p:sp>
    </p:spTree>
    <p:extLst>
      <p:ext uri="{BB962C8B-B14F-4D97-AF65-F5344CB8AC3E}">
        <p14:creationId xmlns:p14="http://schemas.microsoft.com/office/powerpoint/2010/main" val="1474286621"/>
      </p:ext>
    </p:extLst>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2289" y="1700808"/>
            <a:ext cx="7931224" cy="579419"/>
          </a:xfrm>
        </p:spPr>
        <p:txBody>
          <a:bodyPr/>
          <a:lstStyle/>
          <a:p>
            <a:pPr algn="just"/>
            <a:r>
              <a:rPr lang="ru-RU" sz="3200" dirty="0" smtClean="0">
                <a:effectLst/>
                <a:hlinkClick r:id="rId2" action="ppaction://hlinkfile"/>
              </a:rPr>
              <a:t/>
            </a:r>
            <a:br>
              <a:rPr lang="ru-RU" sz="3200" dirty="0" smtClean="0">
                <a:effectLst/>
                <a:hlinkClick r:id="rId2" action="ppaction://hlinkfile"/>
              </a:rPr>
            </a:br>
            <a:r>
              <a:rPr lang="ru-RU" sz="3200" dirty="0" smtClean="0">
                <a:effectLst/>
                <a:hlinkClick r:id="rId2" action="ppaction://hlinkfile"/>
              </a:rPr>
              <a:t/>
            </a:r>
            <a:br>
              <a:rPr lang="ru-RU" sz="3200" dirty="0" smtClean="0">
                <a:effectLst/>
                <a:hlinkClick r:id="rId2" action="ppaction://hlinkfile"/>
              </a:rPr>
            </a:br>
            <a:r>
              <a:rPr lang="ru-RU" sz="2400" dirty="0" smtClean="0">
                <a:effectLst/>
                <a:hlinkClick r:id="rId2" action="ppaction://hlinkfile"/>
              </a:rPr>
              <a:t>- </a:t>
            </a:r>
            <a:r>
              <a:rPr lang="ru-RU" sz="2400" dirty="0">
                <a:effectLst/>
                <a:hlinkClick r:id="rId2" action="ppaction://hlinkfile"/>
              </a:rPr>
              <a:t>Алгоритм действий сотрудников подразделений </a:t>
            </a:r>
            <a:r>
              <a:rPr lang="ru-RU" sz="2400" dirty="0" smtClean="0">
                <a:effectLst/>
                <a:hlinkClick r:id="rId2" action="ppaction://hlinkfile"/>
              </a:rPr>
              <a:t/>
            </a:r>
            <a:br>
              <a:rPr lang="ru-RU" sz="2400" dirty="0" smtClean="0">
                <a:effectLst/>
                <a:hlinkClick r:id="rId2" action="ppaction://hlinkfile"/>
              </a:rPr>
            </a:br>
            <a:r>
              <a:rPr lang="ru-RU" sz="2400" dirty="0" smtClean="0">
                <a:effectLst/>
                <a:hlinkClick r:id="rId2" action="ppaction://hlinkfile"/>
              </a:rPr>
              <a:t>по </a:t>
            </a:r>
            <a:r>
              <a:rPr lang="ru-RU" sz="2400" dirty="0">
                <a:effectLst/>
                <a:hlinkClick r:id="rId2" action="ppaction://hlinkfile"/>
              </a:rPr>
              <a:t>обеспечению безопасности лиц, подлежащих государственной защите, после применения огнестрельного </a:t>
            </a:r>
            <a:r>
              <a:rPr lang="ru-RU" sz="2400" dirty="0" smtClean="0">
                <a:effectLst/>
                <a:hlinkClick r:id="rId2" action="ppaction://hlinkfile"/>
              </a:rPr>
              <a:t>оружия</a:t>
            </a:r>
            <a:endParaRPr lang="ru-RU" sz="2400" b="1" dirty="0">
              <a:solidFill>
                <a:srgbClr val="FFC000"/>
              </a:solidFill>
            </a:endParaRPr>
          </a:p>
        </p:txBody>
      </p:sp>
      <p:sp>
        <p:nvSpPr>
          <p:cNvPr id="3" name="Управляющая кнопка: домой 2">
            <a:hlinkClick r:id="rId3"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552289" y="2957100"/>
            <a:ext cx="3598906" cy="1107996"/>
          </a:xfrm>
          <a:prstGeom prst="rect">
            <a:avLst/>
          </a:prstGeom>
          <a:noFill/>
        </p:spPr>
        <p:txBody>
          <a:bodyPr wrap="square" rtlCol="0">
            <a:spAutoFit/>
          </a:bodyPr>
          <a:lstStyle/>
          <a:p>
            <a:endParaRPr lang="ru-RU" sz="3200" b="1" dirty="0" smtClean="0">
              <a:effectLst>
                <a:outerShdw blurRad="38100" dist="38100" dir="2700000" algn="tl">
                  <a:srgbClr val="000000">
                    <a:alpha val="43137"/>
                  </a:srgbClr>
                </a:outerShdw>
              </a:effectLst>
              <a:hlinkClick r:id="rId4" action="ppaction://hlinksldjump"/>
            </a:endParaRPr>
          </a:p>
          <a:p>
            <a:endParaRPr lang="ru-RU" sz="1000" b="1" dirty="0" smtClean="0">
              <a:effectLst>
                <a:outerShdw blurRad="38100" dist="38100" dir="2700000" algn="tl">
                  <a:srgbClr val="000000">
                    <a:alpha val="43137"/>
                  </a:srgbClr>
                </a:outerShdw>
              </a:effectLst>
              <a:hlinkClick r:id="rId4" action="ppaction://hlinksldjump"/>
            </a:endParaRPr>
          </a:p>
          <a:p>
            <a:r>
              <a:rPr lang="ru-RU" sz="2400" dirty="0" smtClean="0">
                <a:effectLst>
                  <a:outerShdw blurRad="38100" dist="38100" dir="2700000" algn="tl">
                    <a:srgbClr val="000000">
                      <a:alpha val="43137"/>
                    </a:srgbClr>
                  </a:outerShdw>
                </a:effectLst>
                <a:hlinkClick r:id="rId4" action="ppaction://hlinksldjump"/>
              </a:rPr>
              <a:t>- Видео по главе</a:t>
            </a:r>
            <a:endParaRPr lang="ru-RU" sz="2400" dirty="0">
              <a:effectLst>
                <a:outerShdw blurRad="38100" dist="38100" dir="2700000" algn="tl">
                  <a:srgbClr val="000000">
                    <a:alpha val="43137"/>
                  </a:srgbClr>
                </a:outerShdw>
              </a:effectLst>
            </a:endParaRPr>
          </a:p>
        </p:txBody>
      </p:sp>
      <p:sp>
        <p:nvSpPr>
          <p:cNvPr id="8" name="TextBox 7"/>
          <p:cNvSpPr txBox="1"/>
          <p:nvPr/>
        </p:nvSpPr>
        <p:spPr>
          <a:xfrm>
            <a:off x="522267" y="4941168"/>
            <a:ext cx="5905976" cy="1077218"/>
          </a:xfrm>
          <a:prstGeom prst="rect">
            <a:avLst/>
          </a:prstGeom>
          <a:noFill/>
        </p:spPr>
        <p:txBody>
          <a:bodyPr wrap="none" rtlCol="0">
            <a:spAutoFit/>
          </a:bodyPr>
          <a:lstStyle/>
          <a:p>
            <a:endParaRPr lang="ru-RU" sz="1000" b="1" dirty="0" smtClean="0">
              <a:effectLst>
                <a:outerShdw blurRad="38100" dist="38100" dir="2700000" algn="tl">
                  <a:srgbClr val="000000">
                    <a:alpha val="43137"/>
                  </a:srgbClr>
                </a:outerShdw>
              </a:effectLst>
              <a:hlinkClick r:id="rId5" action="ppaction://hlinksldjump"/>
            </a:endParaRPr>
          </a:p>
          <a:p>
            <a:endParaRPr lang="ru-RU" sz="1000" b="1" dirty="0" smtClean="0">
              <a:effectLst>
                <a:outerShdw blurRad="38100" dist="38100" dir="2700000" algn="tl">
                  <a:srgbClr val="000000">
                    <a:alpha val="43137"/>
                  </a:srgbClr>
                </a:outerShdw>
              </a:effectLst>
              <a:hlinkClick r:id="rId5" action="ppaction://hlinksldjump"/>
            </a:endParaRPr>
          </a:p>
          <a:p>
            <a:endParaRPr lang="ru-RU" sz="1000" b="1" dirty="0">
              <a:effectLst>
                <a:outerShdw blurRad="38100" dist="38100" dir="2700000" algn="tl">
                  <a:srgbClr val="000000">
                    <a:alpha val="43137"/>
                  </a:srgbClr>
                </a:outerShdw>
              </a:effectLst>
              <a:hlinkClick r:id="rId5" action="ppaction://hlinksldjump"/>
            </a:endParaRPr>
          </a:p>
          <a:p>
            <a:endParaRPr lang="ru-RU" sz="1000" b="1" dirty="0" smtClean="0">
              <a:effectLst>
                <a:outerShdw blurRad="38100" dist="38100" dir="2700000" algn="tl">
                  <a:srgbClr val="000000">
                    <a:alpha val="43137"/>
                  </a:srgbClr>
                </a:outerShdw>
              </a:effectLst>
              <a:hlinkClick r:id="rId5" action="ppaction://hlinksldjump"/>
            </a:endParaRPr>
          </a:p>
          <a:p>
            <a:r>
              <a:rPr lang="ru-RU" sz="2400" dirty="0" smtClean="0">
                <a:effectLst>
                  <a:outerShdw blurRad="38100" dist="38100" dir="2700000" algn="tl">
                    <a:srgbClr val="000000">
                      <a:alpha val="43137"/>
                    </a:srgbClr>
                  </a:outerShdw>
                </a:effectLst>
                <a:hlinkClick r:id="rId5" action="ppaction://hlinksldjump"/>
              </a:rPr>
              <a:t>- Задания для самостоятельной работы</a:t>
            </a:r>
            <a:endParaRPr lang="ru-RU" sz="2400" dirty="0">
              <a:effectLst>
                <a:outerShdw blurRad="38100" dist="38100" dir="2700000" algn="tl">
                  <a:srgbClr val="000000">
                    <a:alpha val="43137"/>
                  </a:srgbClr>
                </a:outerShdw>
              </a:effectLst>
            </a:endParaRPr>
          </a:p>
        </p:txBody>
      </p:sp>
      <p:sp>
        <p:nvSpPr>
          <p:cNvPr id="9" name="TextBox 8"/>
          <p:cNvSpPr txBox="1"/>
          <p:nvPr/>
        </p:nvSpPr>
        <p:spPr>
          <a:xfrm>
            <a:off x="552289" y="4198370"/>
            <a:ext cx="4701928" cy="769441"/>
          </a:xfrm>
          <a:prstGeom prst="rect">
            <a:avLst/>
          </a:prstGeom>
          <a:noFill/>
        </p:spPr>
        <p:txBody>
          <a:bodyPr wrap="none" rtlCol="0">
            <a:spAutoFit/>
          </a:bodyPr>
          <a:lstStyle/>
          <a:p>
            <a:endParaRPr lang="ru-RU" sz="1000" b="1" dirty="0" smtClean="0">
              <a:effectLst>
                <a:outerShdw blurRad="38100" dist="38100" dir="2700000" algn="tl">
                  <a:srgbClr val="000000">
                    <a:alpha val="43137"/>
                  </a:srgbClr>
                </a:outerShdw>
              </a:effectLst>
              <a:hlinkClick r:id="rId6" action="ppaction://hlinksldjump"/>
            </a:endParaRPr>
          </a:p>
          <a:p>
            <a:endParaRPr lang="ru-RU" sz="1000" b="1" dirty="0" smtClean="0">
              <a:effectLst>
                <a:outerShdw blurRad="38100" dist="38100" dir="2700000" algn="tl">
                  <a:srgbClr val="000000">
                    <a:alpha val="43137"/>
                  </a:srgbClr>
                </a:outerShdw>
              </a:effectLst>
              <a:hlinkClick r:id="rId6" action="ppaction://hlinksldjump"/>
            </a:endParaRPr>
          </a:p>
          <a:p>
            <a:r>
              <a:rPr lang="ru-RU" sz="2400" dirty="0" smtClean="0">
                <a:effectLst>
                  <a:outerShdw blurRad="38100" dist="38100" dir="2700000" algn="tl">
                    <a:srgbClr val="000000">
                      <a:alpha val="43137"/>
                    </a:srgbClr>
                  </a:outerShdw>
                </a:effectLst>
                <a:hlinkClick r:id="rId6" action="ppaction://hlinksldjump"/>
              </a:rPr>
              <a:t>- Структурно-логические схемы</a:t>
            </a:r>
            <a:endParaRPr lang="ru-RU" sz="2400" dirty="0">
              <a:effectLst>
                <a:outerShdw blurRad="38100" dist="38100" dir="2700000" algn="tl">
                  <a:srgbClr val="000000">
                    <a:alpha val="43137"/>
                  </a:srgbClr>
                </a:outerShdw>
              </a:effectLst>
            </a:endParaRPr>
          </a:p>
        </p:txBody>
      </p:sp>
      <p:sp>
        <p:nvSpPr>
          <p:cNvPr id="10" name="Заголовок 1"/>
          <p:cNvSpPr txBox="1">
            <a:spLocks/>
          </p:cNvSpPr>
          <p:nvPr/>
        </p:nvSpPr>
        <p:spPr bwMode="auto">
          <a:xfrm>
            <a:off x="457200" y="404664"/>
            <a:ext cx="8229600" cy="5794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a:lstStyle>
          <a:p>
            <a:r>
              <a:rPr lang="ru-RU" sz="4800" b="1" dirty="0" smtClean="0">
                <a:solidFill>
                  <a:srgbClr val="FFC000"/>
                </a:solidFill>
              </a:rPr>
              <a:t>Глава 4</a:t>
            </a:r>
            <a:endParaRPr lang="ru-RU" sz="4800" b="1" dirty="0">
              <a:solidFill>
                <a:srgbClr val="FFC000"/>
              </a:solidFill>
            </a:endParaRPr>
          </a:p>
        </p:txBody>
      </p:sp>
    </p:spTree>
    <p:extLst>
      <p:ext uri="{BB962C8B-B14F-4D97-AF65-F5344CB8AC3E}">
        <p14:creationId xmlns:p14="http://schemas.microsoft.com/office/powerpoint/2010/main" val="2854553931"/>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1380449" y="980728"/>
            <a:ext cx="6978449" cy="830997"/>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3" action="ppaction://hlinkfile"/>
              </a:rPr>
              <a:t>Видео. Первичная помощь при ранении ЗЛ, </a:t>
            </a:r>
          </a:p>
          <a:p>
            <a:r>
              <a:rPr lang="ru-RU" sz="2400" b="1" dirty="0" smtClean="0">
                <a:effectLst>
                  <a:outerShdw blurRad="38100" dist="38100" dir="2700000" algn="tl">
                    <a:srgbClr val="000000">
                      <a:alpha val="43137"/>
                    </a:srgbClr>
                  </a:outerShdw>
                </a:effectLst>
                <a:hlinkClick r:id="rId3" action="ppaction://hlinkfile"/>
              </a:rPr>
              <a:t>эвакуация</a:t>
            </a:r>
            <a:endParaRPr lang="ru-RU" sz="2400" b="1" dirty="0">
              <a:effectLst>
                <a:outerShdw blurRad="38100" dist="38100" dir="2700000" algn="tl">
                  <a:srgbClr val="000000">
                    <a:alpha val="43137"/>
                  </a:srgbClr>
                </a:outerShdw>
              </a:effectLst>
            </a:endParaRPr>
          </a:p>
        </p:txBody>
      </p:sp>
      <p:sp>
        <p:nvSpPr>
          <p:cNvPr id="5" name="TextBox 4"/>
          <p:cNvSpPr txBox="1"/>
          <p:nvPr/>
        </p:nvSpPr>
        <p:spPr>
          <a:xfrm>
            <a:off x="107504" y="6476239"/>
            <a:ext cx="1001108" cy="369332"/>
          </a:xfrm>
          <a:prstGeom prst="rect">
            <a:avLst/>
          </a:prstGeom>
          <a:noFill/>
        </p:spPr>
        <p:txBody>
          <a:bodyPr wrap="none" rtlCol="0">
            <a:spAutoFit/>
          </a:bodyPr>
          <a:lstStyle/>
          <a:p>
            <a:r>
              <a:rPr lang="ru-RU" dirty="0" smtClean="0">
                <a:hlinkClick r:id="rId4" action="ppaction://hlinksldjump"/>
              </a:rPr>
              <a:t>Глава 4</a:t>
            </a:r>
            <a:endParaRPr lang="ru-RU" dirty="0"/>
          </a:p>
        </p:txBody>
      </p:sp>
      <p:sp>
        <p:nvSpPr>
          <p:cNvPr id="7" name="TextBox 6"/>
          <p:cNvSpPr txBox="1"/>
          <p:nvPr/>
        </p:nvSpPr>
        <p:spPr>
          <a:xfrm>
            <a:off x="1412032" y="2132856"/>
            <a:ext cx="6490944" cy="830997"/>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5" action="ppaction://hlinkfile"/>
              </a:rPr>
              <a:t>Видео. Остановка кровотечения, осмотр,</a:t>
            </a:r>
          </a:p>
          <a:p>
            <a:r>
              <a:rPr lang="ru-RU" sz="2400" b="1" dirty="0" smtClean="0">
                <a:effectLst>
                  <a:outerShdw blurRad="38100" dist="38100" dir="2700000" algn="tl">
                    <a:srgbClr val="000000">
                      <a:alpha val="43137"/>
                    </a:srgbClr>
                  </a:outerShdw>
                </a:effectLst>
                <a:hlinkClick r:id="rId5" action="ppaction://hlinkfile"/>
              </a:rPr>
              <a:t>эвакуация</a:t>
            </a:r>
            <a:endParaRPr lang="ru-RU" sz="2400" b="1" dirty="0">
              <a:effectLst>
                <a:outerShdw blurRad="38100" dist="38100" dir="2700000" algn="tl">
                  <a:srgbClr val="000000">
                    <a:alpha val="43137"/>
                  </a:srgbClr>
                </a:outerShdw>
              </a:effectLst>
            </a:endParaRPr>
          </a:p>
        </p:txBody>
      </p:sp>
      <p:sp>
        <p:nvSpPr>
          <p:cNvPr id="8" name="TextBox 7"/>
          <p:cNvSpPr txBox="1"/>
          <p:nvPr/>
        </p:nvSpPr>
        <p:spPr>
          <a:xfrm>
            <a:off x="1412032" y="3212976"/>
            <a:ext cx="5552802"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hlinkClick r:id="rId6" action="ppaction://hlinkfile"/>
              </a:rPr>
              <a:t>Видео. Самопомощь при ранении</a:t>
            </a:r>
            <a:endParaRPr lang="ru-RU"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51896"/>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21" name="Rectangle 1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2" name="Rectangle 18"/>
          <p:cNvSpPr>
            <a:spLocks noChangeArrowheads="1"/>
          </p:cNvSpPr>
          <p:nvPr/>
        </p:nvSpPr>
        <p:spPr bwMode="auto">
          <a:xfrm>
            <a:off x="1524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24" name="Группа 23"/>
          <p:cNvGrpSpPr/>
          <p:nvPr/>
        </p:nvGrpSpPr>
        <p:grpSpPr>
          <a:xfrm>
            <a:off x="580268" y="228599"/>
            <a:ext cx="8063698" cy="6179765"/>
            <a:chOff x="-227924" y="3597"/>
            <a:chExt cx="5801454" cy="7444125"/>
          </a:xfrm>
        </p:grpSpPr>
        <p:sp>
          <p:nvSpPr>
            <p:cNvPr id="25" name="Прямоугольник: скругленные углы 1"/>
            <p:cNvSpPr/>
            <p:nvPr/>
          </p:nvSpPr>
          <p:spPr>
            <a:xfrm>
              <a:off x="-187028" y="3597"/>
              <a:ext cx="5610224" cy="1337704"/>
            </a:xfrm>
            <a:prstGeom prst="roundRect">
              <a:avLst/>
            </a:prstGeom>
            <a:solidFill>
              <a:schemeClr val="accent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b="1" dirty="0">
                  <a:effectLst/>
                  <a:latin typeface="Times New Roman"/>
                  <a:ea typeface="Calibri"/>
                  <a:cs typeface="Times New Roman"/>
                </a:rPr>
                <a:t>АЛГОРИТМ ДЕЙСТВИЙ </a:t>
              </a:r>
              <a:endParaRPr lang="ru-RU" sz="1100" dirty="0">
                <a:effectLst/>
                <a:ea typeface="Calibri"/>
                <a:cs typeface="Times New Roman"/>
              </a:endParaRPr>
            </a:p>
            <a:p>
              <a:pPr algn="ctr">
                <a:lnSpc>
                  <a:spcPct val="115000"/>
                </a:lnSpc>
                <a:spcAft>
                  <a:spcPts val="0"/>
                </a:spcAft>
              </a:pPr>
              <a:r>
                <a:rPr lang="ru-RU" sz="1400" b="1" dirty="0">
                  <a:effectLst/>
                  <a:latin typeface="Times New Roman"/>
                  <a:ea typeface="Calibri"/>
                  <a:cs typeface="Times New Roman"/>
                </a:rPr>
                <a:t>СОТРУДНИКОВ ПОДРАЗДЕЛЕНИЙ </a:t>
              </a:r>
              <a:r>
                <a:rPr lang="ru-RU" sz="1400" b="1" dirty="0" smtClean="0">
                  <a:effectLst/>
                  <a:latin typeface="Times New Roman"/>
                  <a:ea typeface="Calibri"/>
                  <a:cs typeface="Times New Roman"/>
                </a:rPr>
                <a:t>ПО </a:t>
              </a:r>
              <a:r>
                <a:rPr lang="ru-RU" sz="1400" b="1" dirty="0">
                  <a:effectLst/>
                  <a:latin typeface="Times New Roman"/>
                  <a:ea typeface="Calibri"/>
                  <a:cs typeface="Times New Roman"/>
                </a:rPr>
                <a:t>ОБЕСПЕЧЕНИЮ БЕЗОПАСНОСТИ ЛИЦ, </a:t>
              </a:r>
              <a:endParaRPr lang="ru-RU" sz="1100" dirty="0">
                <a:effectLst/>
                <a:ea typeface="Calibri"/>
                <a:cs typeface="Times New Roman"/>
              </a:endParaRPr>
            </a:p>
            <a:p>
              <a:pPr algn="ctr">
                <a:lnSpc>
                  <a:spcPct val="115000"/>
                </a:lnSpc>
                <a:spcAft>
                  <a:spcPts val="0"/>
                </a:spcAft>
              </a:pPr>
              <a:r>
                <a:rPr lang="ru-RU" sz="1400" b="1" dirty="0">
                  <a:effectLst/>
                  <a:latin typeface="Times New Roman"/>
                  <a:ea typeface="Calibri"/>
                  <a:cs typeface="Times New Roman"/>
                </a:rPr>
                <a:t>ПОДЛЕЖАЩИХ ГОСУДАРСТВЕННОЙ ЗАЩИТЕ, </a:t>
              </a:r>
              <a:r>
                <a:rPr lang="ru-RU" sz="1400" b="1" dirty="0" smtClean="0">
                  <a:effectLst/>
                  <a:latin typeface="Times New Roman"/>
                  <a:ea typeface="Calibri"/>
                  <a:cs typeface="Times New Roman"/>
                </a:rPr>
                <a:t/>
              </a:r>
              <a:br>
                <a:rPr lang="ru-RU" sz="1400" b="1" dirty="0" smtClean="0">
                  <a:effectLst/>
                  <a:latin typeface="Times New Roman"/>
                  <a:ea typeface="Calibri"/>
                  <a:cs typeface="Times New Roman"/>
                </a:rPr>
              </a:br>
              <a:r>
                <a:rPr lang="ru-RU" sz="1400" b="1" dirty="0" smtClean="0">
                  <a:effectLst/>
                  <a:latin typeface="Times New Roman"/>
                  <a:ea typeface="Calibri"/>
                  <a:cs typeface="Times New Roman"/>
                </a:rPr>
                <a:t>ПОСЛЕ </a:t>
              </a:r>
              <a:r>
                <a:rPr lang="ru-RU" sz="1400" b="1" dirty="0">
                  <a:effectLst/>
                  <a:latin typeface="Times New Roman"/>
                  <a:ea typeface="Calibri"/>
                  <a:cs typeface="Times New Roman"/>
                </a:rPr>
                <a:t>ПРИМЕНЕНИЯ ОГНЕСТРЕЛЬНОГО ОРУЖИЯ:</a:t>
              </a:r>
              <a:endParaRPr lang="ru-RU" sz="1100" dirty="0">
                <a:effectLst/>
                <a:ea typeface="Calibri"/>
                <a:cs typeface="Times New Roman"/>
              </a:endParaRPr>
            </a:p>
          </p:txBody>
        </p:sp>
        <p:cxnSp>
          <p:nvCxnSpPr>
            <p:cNvPr id="26" name="Прямая соединительная линия 25"/>
            <p:cNvCxnSpPr/>
            <p:nvPr/>
          </p:nvCxnSpPr>
          <p:spPr>
            <a:xfrm>
              <a:off x="2678716" y="1341303"/>
              <a:ext cx="0" cy="209549"/>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27" name="Прямоугольник: скругленные углы 5"/>
            <p:cNvSpPr/>
            <p:nvPr/>
          </p:nvSpPr>
          <p:spPr>
            <a:xfrm>
              <a:off x="566340" y="1343312"/>
              <a:ext cx="4210050" cy="571500"/>
            </a:xfrm>
            <a:prstGeom prst="roundRect">
              <a:avLst/>
            </a:prstGeom>
            <a:ln w="38100">
              <a:solidFill>
                <a:srgbClr val="00206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28" name="Прямоугольник: скругленные углы 6"/>
            <p:cNvSpPr/>
            <p:nvPr/>
          </p:nvSpPr>
          <p:spPr>
            <a:xfrm>
              <a:off x="-227924" y="1550856"/>
              <a:ext cx="5744558" cy="899124"/>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1. Обеспечить личную безопасность и безопасность ЗЛ (в зависимости от сложившейся обстановки необходимо удостовериться в прекращении опасного посягательства на жизнь и здоровье ЗЛ и поместить его в безопасное место</a:t>
              </a:r>
              <a:r>
                <a:rPr lang="ru-RU" sz="1400" dirty="0" smtClean="0">
                  <a:solidFill>
                    <a:srgbClr val="000000"/>
                  </a:solidFill>
                  <a:effectLst/>
                  <a:latin typeface="Times New Roman"/>
                  <a:ea typeface="Calibri"/>
                  <a:cs typeface="Times New Roman"/>
                </a:rPr>
                <a:t>).</a:t>
              </a:r>
              <a:endParaRPr lang="ru-RU" sz="1100" dirty="0">
                <a:effectLst/>
                <a:ea typeface="Calibri"/>
                <a:cs typeface="Times New Roman"/>
              </a:endParaRPr>
            </a:p>
          </p:txBody>
        </p:sp>
        <p:cxnSp>
          <p:nvCxnSpPr>
            <p:cNvPr id="29" name="Прямая соединительная линия 28"/>
            <p:cNvCxnSpPr/>
            <p:nvPr/>
          </p:nvCxnSpPr>
          <p:spPr>
            <a:xfrm>
              <a:off x="576127" y="2682864"/>
              <a:ext cx="0" cy="4764857"/>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a:off x="4776390" y="2682867"/>
              <a:ext cx="0" cy="4764855"/>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31" name="Прямоугольник: скругленные углы 9"/>
            <p:cNvSpPr/>
            <p:nvPr/>
          </p:nvSpPr>
          <p:spPr>
            <a:xfrm>
              <a:off x="-212834" y="2574243"/>
              <a:ext cx="5760102" cy="798396"/>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2. Сообщить о случившемся непосредственному начальнику, руководителю группы либо руководителю ближайшего территориального органа внутренних </a:t>
              </a:r>
              <a:r>
                <a:rPr lang="ru-RU" sz="1400" dirty="0" smtClean="0">
                  <a:solidFill>
                    <a:srgbClr val="000000"/>
                  </a:solidFill>
                  <a:effectLst/>
                  <a:latin typeface="Times New Roman"/>
                  <a:ea typeface="Calibri"/>
                  <a:cs typeface="Times New Roman"/>
                </a:rPr>
                <a:t>дел  </a:t>
              </a:r>
              <a:r>
                <a:rPr lang="ru-RU" sz="1400" dirty="0">
                  <a:solidFill>
                    <a:srgbClr val="000000"/>
                  </a:solidFill>
                  <a:effectLst/>
                  <a:latin typeface="Times New Roman"/>
                  <a:ea typeface="Calibri"/>
                  <a:cs typeface="Times New Roman"/>
                </a:rPr>
                <a:t>(подразделения полиции</a:t>
              </a:r>
              <a:r>
                <a:rPr lang="ru-RU" sz="1400" dirty="0" smtClean="0">
                  <a:solidFill>
                    <a:srgbClr val="000000"/>
                  </a:solidFill>
                  <a:effectLst/>
                  <a:latin typeface="Times New Roman"/>
                  <a:ea typeface="Calibri"/>
                  <a:cs typeface="Times New Roman"/>
                </a:rPr>
                <a:t>).</a:t>
              </a:r>
              <a:endParaRPr lang="ru-RU" sz="1100" dirty="0">
                <a:effectLst/>
                <a:ea typeface="Calibri"/>
                <a:cs typeface="Times New Roman"/>
              </a:endParaRPr>
            </a:p>
          </p:txBody>
        </p:sp>
        <p:sp>
          <p:nvSpPr>
            <p:cNvPr id="32" name="Прямоугольник: скругленные углы 10"/>
            <p:cNvSpPr/>
            <p:nvPr/>
          </p:nvSpPr>
          <p:spPr>
            <a:xfrm>
              <a:off x="-200175" y="3526416"/>
              <a:ext cx="5760789" cy="993677"/>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3. Обеспечить первую помощь. </a:t>
              </a:r>
              <a:endParaRPr lang="ru-RU" sz="1100" dirty="0">
                <a:effectLst/>
                <a:ea typeface="Calibri"/>
                <a:cs typeface="Times New Roman"/>
              </a:endParaRPr>
            </a:p>
            <a:p>
              <a:pPr algn="ctr">
                <a:lnSpc>
                  <a:spcPct val="115000"/>
                </a:lnSpc>
                <a:spcAft>
                  <a:spcPts val="0"/>
                </a:spcAft>
              </a:pPr>
              <a:r>
                <a:rPr lang="ru-RU" sz="1400" dirty="0">
                  <a:solidFill>
                    <a:srgbClr val="000000"/>
                  </a:solidFill>
                  <a:effectLst/>
                  <a:latin typeface="Times New Roman"/>
                  <a:ea typeface="Calibri"/>
                  <a:cs typeface="Times New Roman"/>
                </a:rPr>
                <a:t>Сотрудник полиции, приступая к оказанию первой помощи, должен обезопасить себя от внезапного </a:t>
              </a:r>
              <a:r>
                <a:rPr lang="ru-RU" sz="1400" dirty="0" smtClean="0">
                  <a:solidFill>
                    <a:srgbClr val="000000"/>
                  </a:solidFill>
                  <a:effectLst/>
                  <a:latin typeface="Times New Roman"/>
                  <a:ea typeface="Calibri"/>
                  <a:cs typeface="Times New Roman"/>
                </a:rPr>
                <a:t>нападения со </a:t>
              </a:r>
              <a:r>
                <a:rPr lang="ru-RU" sz="1400" dirty="0">
                  <a:solidFill>
                    <a:srgbClr val="000000"/>
                  </a:solidFill>
                  <a:effectLst/>
                  <a:latin typeface="Times New Roman"/>
                  <a:ea typeface="Calibri"/>
                  <a:cs typeface="Times New Roman"/>
                </a:rPr>
                <a:t>стороны преступника или его </a:t>
              </a:r>
              <a:r>
                <a:rPr lang="ru-RU" sz="1400" dirty="0" smtClean="0">
                  <a:solidFill>
                    <a:srgbClr val="000000"/>
                  </a:solidFill>
                  <a:effectLst/>
                  <a:latin typeface="Times New Roman"/>
                  <a:ea typeface="Calibri"/>
                  <a:cs typeface="Times New Roman"/>
                </a:rPr>
                <a:t>сообщников.</a:t>
              </a:r>
              <a:endParaRPr lang="ru-RU" sz="1100" dirty="0">
                <a:effectLst/>
                <a:ea typeface="Calibri"/>
                <a:cs typeface="Times New Roman"/>
              </a:endParaRPr>
            </a:p>
          </p:txBody>
        </p:sp>
        <p:sp>
          <p:nvSpPr>
            <p:cNvPr id="33" name="Прямоугольник: скругленные углы 11"/>
            <p:cNvSpPr/>
            <p:nvPr/>
          </p:nvSpPr>
          <p:spPr>
            <a:xfrm>
              <a:off x="-202895" y="4679741"/>
              <a:ext cx="5760789" cy="1157227"/>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4. По возможности сохранить без изменения место совершения преступления, административного правонарушения, место происшествия, если в результате применения им физической силы, специальных средств или огнестрельного оружия гражданину причинено ранение либо наступила его </a:t>
              </a:r>
              <a:r>
                <a:rPr lang="ru-RU" sz="1400" dirty="0" smtClean="0">
                  <a:solidFill>
                    <a:srgbClr val="000000"/>
                  </a:solidFill>
                  <a:effectLst/>
                  <a:latin typeface="Times New Roman"/>
                  <a:ea typeface="Calibri"/>
                  <a:cs typeface="Times New Roman"/>
                </a:rPr>
                <a:t>смерть.</a:t>
              </a:r>
              <a:endParaRPr lang="ru-RU" sz="1100" dirty="0">
                <a:effectLst/>
                <a:ea typeface="Calibri"/>
                <a:cs typeface="Times New Roman"/>
              </a:endParaRPr>
            </a:p>
          </p:txBody>
        </p:sp>
        <p:sp>
          <p:nvSpPr>
            <p:cNvPr id="34" name="Прямоугольник: скругленные углы 12"/>
            <p:cNvSpPr/>
            <p:nvPr/>
          </p:nvSpPr>
          <p:spPr>
            <a:xfrm>
              <a:off x="-187029" y="5986843"/>
              <a:ext cx="5760559" cy="538218"/>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5. Предоставление сотрудником информации (рапорта) о применении или использовании </a:t>
              </a:r>
              <a:r>
                <a:rPr lang="ru-RU" sz="1400" dirty="0" smtClean="0">
                  <a:solidFill>
                    <a:srgbClr val="000000"/>
                  </a:solidFill>
                  <a:effectLst/>
                  <a:latin typeface="Times New Roman"/>
                  <a:ea typeface="Calibri"/>
                  <a:cs typeface="Times New Roman"/>
                </a:rPr>
                <a:t>оружия.</a:t>
              </a:r>
              <a:endParaRPr lang="ru-RU" sz="1100" dirty="0">
                <a:effectLst/>
                <a:ea typeface="Calibri"/>
                <a:cs typeface="Times New Roman"/>
              </a:endParaRPr>
            </a:p>
          </p:txBody>
        </p:sp>
        <p:sp>
          <p:nvSpPr>
            <p:cNvPr id="35" name="Прямоугольник: скругленные углы 13"/>
            <p:cNvSpPr/>
            <p:nvPr/>
          </p:nvSpPr>
          <p:spPr>
            <a:xfrm>
              <a:off x="-200178" y="6678838"/>
              <a:ext cx="5760789" cy="768883"/>
            </a:xfrm>
            <a:prstGeom prst="roundRect">
              <a:avLst/>
            </a:prstGeom>
            <a:solidFill>
              <a:schemeClr val="accent1">
                <a:lumMod val="40000"/>
                <a:lumOff val="60000"/>
              </a:schemeClr>
            </a:solidFill>
            <a:ln>
              <a:solidFill>
                <a:srgbClr val="0070C0"/>
              </a:solid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solidFill>
                    <a:srgbClr val="000000"/>
                  </a:solidFill>
                  <a:effectLst/>
                  <a:latin typeface="Times New Roman"/>
                  <a:ea typeface="Calibri"/>
                  <a:cs typeface="Times New Roman"/>
                </a:rPr>
                <a:t>6. Уведомить близких родственников и должностных лиц. Данное действие сотрудник полиции должен </a:t>
              </a:r>
              <a:r>
                <a:rPr lang="ru-RU" sz="1400" dirty="0" smtClean="0">
                  <a:solidFill>
                    <a:srgbClr val="000000"/>
                  </a:solidFill>
                  <a:effectLst/>
                  <a:latin typeface="Times New Roman"/>
                  <a:ea typeface="Calibri"/>
                  <a:cs typeface="Times New Roman"/>
                </a:rPr>
                <a:t>выполнить в </a:t>
              </a:r>
              <a:r>
                <a:rPr lang="ru-RU" sz="1400" dirty="0">
                  <a:solidFill>
                    <a:srgbClr val="000000"/>
                  </a:solidFill>
                  <a:effectLst/>
                  <a:latin typeface="Times New Roman"/>
                  <a:ea typeface="Calibri"/>
                  <a:cs typeface="Times New Roman"/>
                </a:rPr>
                <a:t>течении 24 часов, в максимально короткий </a:t>
              </a:r>
              <a:r>
                <a:rPr lang="ru-RU" sz="1400" dirty="0" smtClean="0">
                  <a:solidFill>
                    <a:srgbClr val="000000"/>
                  </a:solidFill>
                  <a:effectLst/>
                  <a:latin typeface="Times New Roman"/>
                  <a:ea typeface="Calibri"/>
                  <a:cs typeface="Times New Roman"/>
                </a:rPr>
                <a:t>срок.</a:t>
              </a:r>
              <a:endParaRPr lang="ru-RU" sz="1100" dirty="0">
                <a:effectLst/>
                <a:ea typeface="Calibri"/>
                <a:cs typeface="Times New Roman"/>
              </a:endParaRPr>
            </a:p>
          </p:txBody>
        </p:sp>
      </p:grpSp>
      <p:sp>
        <p:nvSpPr>
          <p:cNvPr id="19" name="TextBox 18"/>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4</a:t>
            </a:r>
            <a:endParaRPr lang="ru-RU" dirty="0"/>
          </a:p>
        </p:txBody>
      </p:sp>
    </p:spTree>
    <p:extLst>
      <p:ext uri="{BB962C8B-B14F-4D97-AF65-F5344CB8AC3E}">
        <p14:creationId xmlns:p14="http://schemas.microsoft.com/office/powerpoint/2010/main" val="3865848359"/>
      </p:ext>
    </p:extLst>
  </p:cSld>
  <p:clrMapOvr>
    <a:masterClrMapping/>
  </p:clrMapOvr>
  <p:transition spd="slow">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21" name="Rectangle 1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2" name="Rectangle 18"/>
          <p:cNvSpPr>
            <a:spLocks noChangeArrowheads="1"/>
          </p:cNvSpPr>
          <p:nvPr/>
        </p:nvSpPr>
        <p:spPr bwMode="auto">
          <a:xfrm>
            <a:off x="1524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19" name="Группа 18"/>
          <p:cNvGrpSpPr/>
          <p:nvPr/>
        </p:nvGrpSpPr>
        <p:grpSpPr>
          <a:xfrm>
            <a:off x="580268" y="457200"/>
            <a:ext cx="8063698" cy="5204049"/>
            <a:chOff x="510466" y="580011"/>
            <a:chExt cx="4976495" cy="5204049"/>
          </a:xfrm>
        </p:grpSpPr>
        <p:sp>
          <p:nvSpPr>
            <p:cNvPr id="20" name="Ромб 19"/>
            <p:cNvSpPr/>
            <p:nvPr/>
          </p:nvSpPr>
          <p:spPr>
            <a:xfrm>
              <a:off x="786672" y="580011"/>
              <a:ext cx="4320384" cy="1535524"/>
            </a:xfrm>
            <a:prstGeom prst="diamond">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b="1">
                  <a:ln>
                    <a:noFill/>
                  </a:ln>
                  <a:solidFill>
                    <a:srgbClr val="FFFFFF"/>
                  </a:solidFill>
                  <a:effectLst/>
                  <a:ea typeface="Calibri"/>
                  <a:cs typeface="Times New Roman"/>
                </a:rPr>
                <a:t>Законные требования сотрудника ОВД о прекращении противоправных действий</a:t>
              </a:r>
              <a:endParaRPr lang="ru-RU" sz="1100">
                <a:effectLst/>
                <a:ea typeface="Calibri"/>
                <a:cs typeface="Times New Roman"/>
              </a:endParaRPr>
            </a:p>
          </p:txBody>
        </p:sp>
        <p:sp>
          <p:nvSpPr>
            <p:cNvPr id="36" name="Скругленный прямоугольник 35"/>
            <p:cNvSpPr/>
            <p:nvPr/>
          </p:nvSpPr>
          <p:spPr>
            <a:xfrm>
              <a:off x="548565" y="1956023"/>
              <a:ext cx="2230756" cy="329609"/>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a:ln>
                    <a:noFill/>
                  </a:ln>
                  <a:solidFill>
                    <a:srgbClr val="000000"/>
                  </a:solidFill>
                  <a:effectLst/>
                  <a:latin typeface="Times New Roman"/>
                  <a:ea typeface="Calibri"/>
                  <a:cs typeface="Times New Roman"/>
                </a:rPr>
                <a:t>ВЫПОЛНЕНЫ</a:t>
              </a:r>
              <a:endParaRPr lang="ru-RU" sz="1100">
                <a:effectLst/>
                <a:ea typeface="Calibri"/>
                <a:cs typeface="Times New Roman"/>
              </a:endParaRPr>
            </a:p>
          </p:txBody>
        </p:sp>
        <p:sp>
          <p:nvSpPr>
            <p:cNvPr id="37" name="Скругленный прямоугольник 36"/>
            <p:cNvSpPr/>
            <p:nvPr/>
          </p:nvSpPr>
          <p:spPr>
            <a:xfrm>
              <a:off x="3215566" y="1956047"/>
              <a:ext cx="2240906" cy="318977"/>
            </a:xfrm>
            <a:prstGeom prst="round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ru-RU" sz="1400">
                  <a:ln>
                    <a:noFill/>
                  </a:ln>
                  <a:solidFill>
                    <a:srgbClr val="000000"/>
                  </a:solidFill>
                  <a:effectLst/>
                  <a:latin typeface="Times New Roman"/>
                  <a:ea typeface="Calibri"/>
                  <a:cs typeface="Times New Roman"/>
                </a:rPr>
                <a:t>НЕ ВЫПОЛНЕНЫ</a:t>
              </a:r>
              <a:endParaRPr lang="ru-RU" sz="1100">
                <a:effectLst/>
                <a:ea typeface="Calibri"/>
                <a:cs typeface="Times New Roman"/>
              </a:endParaRPr>
            </a:p>
          </p:txBody>
        </p:sp>
        <p:sp>
          <p:nvSpPr>
            <p:cNvPr id="38" name="Скругленный прямоугольник 37"/>
            <p:cNvSpPr/>
            <p:nvPr/>
          </p:nvSpPr>
          <p:spPr>
            <a:xfrm>
              <a:off x="510466" y="2590041"/>
              <a:ext cx="2268855" cy="721377"/>
            </a:xfrm>
            <a:prstGeom prst="roundRect">
              <a:avLst/>
            </a:prstGeom>
            <a:solidFill>
              <a:schemeClr val="accent3">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smtClean="0">
                  <a:solidFill>
                    <a:srgbClr val="000000"/>
                  </a:solidFill>
                  <a:latin typeface="Times New Roman"/>
                  <a:ea typeface="Calibri"/>
                  <a:cs typeface="Times New Roman"/>
                </a:rPr>
                <a:t>1. </a:t>
              </a:r>
              <a:r>
                <a:rPr lang="ru-RU" sz="1400" dirty="0" smtClean="0">
                  <a:ln>
                    <a:noFill/>
                  </a:ln>
                  <a:solidFill>
                    <a:srgbClr val="000000"/>
                  </a:solidFill>
                  <a:effectLst/>
                  <a:latin typeface="Times New Roman"/>
                  <a:ea typeface="Calibri"/>
                  <a:cs typeface="Times New Roman"/>
                </a:rPr>
                <a:t>Злоумышленник прекратил противоправные </a:t>
              </a:r>
              <a:r>
                <a:rPr lang="ru-RU" sz="1400" dirty="0">
                  <a:ln>
                    <a:noFill/>
                  </a:ln>
                  <a:solidFill>
                    <a:srgbClr val="000000"/>
                  </a:solidFill>
                  <a:effectLst/>
                  <a:latin typeface="Times New Roman"/>
                  <a:ea typeface="Calibri"/>
                  <a:cs typeface="Times New Roman"/>
                </a:rPr>
                <a:t>действия</a:t>
              </a:r>
              <a:endParaRPr lang="ru-RU" sz="1100" dirty="0">
                <a:effectLst/>
                <a:ea typeface="Calibri"/>
                <a:cs typeface="Times New Roman"/>
              </a:endParaRPr>
            </a:p>
          </p:txBody>
        </p:sp>
        <p:sp>
          <p:nvSpPr>
            <p:cNvPr id="39" name="Скругленный прямоугольник 38"/>
            <p:cNvSpPr/>
            <p:nvPr/>
          </p:nvSpPr>
          <p:spPr>
            <a:xfrm>
              <a:off x="567616" y="3644313"/>
              <a:ext cx="2211705" cy="771594"/>
            </a:xfrm>
            <a:prstGeom prst="roundRect">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Bef>
                  <a:spcPts val="600"/>
                </a:spcBef>
                <a:spcAft>
                  <a:spcPts val="0"/>
                </a:spcAft>
              </a:pPr>
              <a:r>
                <a:rPr lang="ru-RU" sz="1400">
                  <a:ln>
                    <a:noFill/>
                  </a:ln>
                  <a:solidFill>
                    <a:srgbClr val="000000"/>
                  </a:solidFill>
                  <a:effectLst/>
                  <a:latin typeface="Times New Roman"/>
                  <a:ea typeface="Calibri"/>
                  <a:cs typeface="Times New Roman"/>
                </a:rPr>
                <a:t>2. Задержание лица</a:t>
              </a:r>
              <a:endParaRPr lang="ru-RU" sz="1100">
                <a:effectLst/>
                <a:ea typeface="Calibri"/>
                <a:cs typeface="Times New Roman"/>
              </a:endParaRPr>
            </a:p>
          </p:txBody>
        </p:sp>
        <p:sp>
          <p:nvSpPr>
            <p:cNvPr id="40" name="Скругленный прямоугольник 39"/>
            <p:cNvSpPr/>
            <p:nvPr/>
          </p:nvSpPr>
          <p:spPr>
            <a:xfrm>
              <a:off x="3215566" y="2590040"/>
              <a:ext cx="2271395" cy="817755"/>
            </a:xfrm>
            <a:prstGeom prst="roundRect">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90170" algn="ctr">
                <a:lnSpc>
                  <a:spcPct val="115000"/>
                </a:lnSpc>
                <a:spcAft>
                  <a:spcPts val="0"/>
                </a:spcAft>
              </a:pPr>
              <a:r>
                <a:rPr lang="ru-RU" sz="1400" dirty="0">
                  <a:ln>
                    <a:noFill/>
                  </a:ln>
                  <a:solidFill>
                    <a:srgbClr val="000000"/>
                  </a:solidFill>
                  <a:effectLst/>
                  <a:latin typeface="Times New Roman"/>
                  <a:ea typeface="Calibri"/>
                  <a:cs typeface="Times New Roman"/>
                </a:rPr>
                <a:t>1. Сотрудник обнажил огнестрельное оружие и привел его </a:t>
              </a:r>
              <a:r>
                <a:rPr lang="ru-RU" sz="1400" dirty="0" smtClean="0">
                  <a:ln>
                    <a:noFill/>
                  </a:ln>
                  <a:solidFill>
                    <a:srgbClr val="000000"/>
                  </a:solidFill>
                  <a:effectLst/>
                  <a:latin typeface="Times New Roman"/>
                  <a:ea typeface="Calibri"/>
                  <a:cs typeface="Times New Roman"/>
                </a:rPr>
                <a:t>в </a:t>
              </a:r>
              <a:r>
                <a:rPr lang="ru-RU" sz="1400" dirty="0">
                  <a:ln>
                    <a:noFill/>
                  </a:ln>
                  <a:solidFill>
                    <a:srgbClr val="000000"/>
                  </a:solidFill>
                  <a:effectLst/>
                  <a:latin typeface="Times New Roman"/>
                  <a:ea typeface="Calibri"/>
                  <a:cs typeface="Times New Roman"/>
                </a:rPr>
                <a:t>боевую готовность</a:t>
              </a:r>
              <a:endParaRPr lang="ru-RU" sz="1100" dirty="0">
                <a:effectLst/>
                <a:ea typeface="Calibri"/>
                <a:cs typeface="Times New Roman"/>
              </a:endParaRPr>
            </a:p>
          </p:txBody>
        </p:sp>
        <p:sp>
          <p:nvSpPr>
            <p:cNvPr id="41" name="Скругленный прямоугольник 40"/>
            <p:cNvSpPr/>
            <p:nvPr/>
          </p:nvSpPr>
          <p:spPr>
            <a:xfrm>
              <a:off x="3215566" y="3695827"/>
              <a:ext cx="2240906" cy="902594"/>
            </a:xfrm>
            <a:prstGeom prst="roundRect">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ln>
                    <a:noFill/>
                  </a:ln>
                  <a:solidFill>
                    <a:srgbClr val="000000"/>
                  </a:solidFill>
                  <a:effectLst/>
                  <a:latin typeface="Times New Roman"/>
                  <a:ea typeface="Calibri"/>
                  <a:cs typeface="Times New Roman"/>
                </a:rPr>
                <a:t>2. Сотрудник громко словами предупредил о намерении применить огнестрельное оружие</a:t>
              </a:r>
              <a:endParaRPr lang="ru-RU" sz="1100">
                <a:effectLst/>
                <a:ea typeface="Calibri"/>
                <a:cs typeface="Times New Roman"/>
              </a:endParaRPr>
            </a:p>
          </p:txBody>
        </p:sp>
        <p:sp>
          <p:nvSpPr>
            <p:cNvPr id="42" name="Скругленный прямоугольник 41"/>
            <p:cNvSpPr/>
            <p:nvPr/>
          </p:nvSpPr>
          <p:spPr>
            <a:xfrm>
              <a:off x="3227852" y="4847956"/>
              <a:ext cx="2228619" cy="936104"/>
            </a:xfrm>
            <a:prstGeom prst="roundRect">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dirty="0">
                  <a:ln>
                    <a:noFill/>
                  </a:ln>
                  <a:solidFill>
                    <a:srgbClr val="000000"/>
                  </a:solidFill>
                  <a:effectLst/>
                  <a:latin typeface="Times New Roman"/>
                  <a:ea typeface="Calibri"/>
                  <a:cs typeface="Times New Roman"/>
                </a:rPr>
                <a:t>3. Сотрудник применил огнестрельное оружие на основании </a:t>
              </a:r>
              <a:r>
                <a:rPr lang="ru-RU" sz="1400" dirty="0" smtClean="0">
                  <a:ln>
                    <a:noFill/>
                  </a:ln>
                  <a:solidFill>
                    <a:srgbClr val="000000"/>
                  </a:solidFill>
                  <a:effectLst/>
                  <a:latin typeface="Times New Roman"/>
                  <a:ea typeface="Calibri"/>
                  <a:cs typeface="Times New Roman"/>
                </a:rPr>
                <a:t> ст</a:t>
              </a:r>
              <a:r>
                <a:rPr lang="ru-RU" sz="1400" dirty="0">
                  <a:ln>
                    <a:noFill/>
                  </a:ln>
                  <a:solidFill>
                    <a:srgbClr val="000000"/>
                  </a:solidFill>
                  <a:effectLst/>
                  <a:latin typeface="Times New Roman"/>
                  <a:ea typeface="Calibri"/>
                  <a:cs typeface="Times New Roman"/>
                </a:rPr>
                <a:t>. 23 ФЗ </a:t>
              </a:r>
              <a:r>
                <a:rPr lang="ru-RU" sz="1400" dirty="0" smtClean="0">
                  <a:ln>
                    <a:noFill/>
                  </a:ln>
                  <a:solidFill>
                    <a:srgbClr val="000000"/>
                  </a:solidFill>
                  <a:effectLst/>
                  <a:latin typeface="Times New Roman"/>
                  <a:ea typeface="Calibri"/>
                  <a:cs typeface="Times New Roman"/>
                </a:rPr>
                <a:t/>
              </a:r>
              <a:br>
                <a:rPr lang="ru-RU" sz="1400" dirty="0" smtClean="0">
                  <a:ln>
                    <a:noFill/>
                  </a:ln>
                  <a:solidFill>
                    <a:srgbClr val="000000"/>
                  </a:solidFill>
                  <a:effectLst/>
                  <a:latin typeface="Times New Roman"/>
                  <a:ea typeface="Calibri"/>
                  <a:cs typeface="Times New Roman"/>
                </a:rPr>
              </a:br>
              <a:r>
                <a:rPr lang="ru-RU" sz="1400" dirty="0" smtClean="0">
                  <a:ln>
                    <a:noFill/>
                  </a:ln>
                  <a:solidFill>
                    <a:srgbClr val="000000"/>
                  </a:solidFill>
                  <a:effectLst/>
                  <a:latin typeface="Times New Roman"/>
                  <a:ea typeface="Calibri"/>
                  <a:cs typeface="Times New Roman"/>
                </a:rPr>
                <a:t>«</a:t>
              </a:r>
              <a:r>
                <a:rPr lang="ru-RU" sz="1400" dirty="0">
                  <a:ln>
                    <a:noFill/>
                  </a:ln>
                  <a:solidFill>
                    <a:srgbClr val="000000"/>
                  </a:solidFill>
                  <a:effectLst/>
                  <a:latin typeface="Times New Roman"/>
                  <a:ea typeface="Calibri"/>
                  <a:cs typeface="Times New Roman"/>
                </a:rPr>
                <a:t>О полиции»</a:t>
              </a:r>
              <a:endParaRPr lang="ru-RU" sz="1100" dirty="0">
                <a:effectLst/>
                <a:ea typeface="Calibri"/>
                <a:cs typeface="Times New Roman"/>
              </a:endParaRPr>
            </a:p>
          </p:txBody>
        </p:sp>
      </p:grpSp>
      <p:sp>
        <p:nvSpPr>
          <p:cNvPr id="16" name="TextBox 15"/>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4</a:t>
            </a:r>
            <a:endParaRPr lang="ru-RU" dirty="0"/>
          </a:p>
        </p:txBody>
      </p:sp>
    </p:spTree>
    <p:extLst>
      <p:ext uri="{BB962C8B-B14F-4D97-AF65-F5344CB8AC3E}">
        <p14:creationId xmlns:p14="http://schemas.microsoft.com/office/powerpoint/2010/main" val="2515552998"/>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21" name="Rectangle 1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22" name="Rectangle 18"/>
          <p:cNvSpPr>
            <a:spLocks noChangeArrowheads="1"/>
          </p:cNvSpPr>
          <p:nvPr/>
        </p:nvSpPr>
        <p:spPr bwMode="auto">
          <a:xfrm>
            <a:off x="1524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pSp>
        <p:nvGrpSpPr>
          <p:cNvPr id="16" name="Группа 15"/>
          <p:cNvGrpSpPr/>
          <p:nvPr/>
        </p:nvGrpSpPr>
        <p:grpSpPr>
          <a:xfrm>
            <a:off x="755576" y="459741"/>
            <a:ext cx="7776864" cy="5705564"/>
            <a:chOff x="-93787" y="109855"/>
            <a:chExt cx="4488815" cy="5939154"/>
          </a:xfrm>
        </p:grpSpPr>
        <p:sp>
          <p:nvSpPr>
            <p:cNvPr id="17" name="Скругленный прямоугольник 16"/>
            <p:cNvSpPr/>
            <p:nvPr/>
          </p:nvSpPr>
          <p:spPr>
            <a:xfrm>
              <a:off x="79672" y="109855"/>
              <a:ext cx="4167357" cy="1177925"/>
            </a:xfrm>
            <a:prstGeom prst="round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b="1" dirty="0">
                  <a:ln>
                    <a:noFill/>
                  </a:ln>
                  <a:solidFill>
                    <a:srgbClr val="FFFFFF"/>
                  </a:solidFill>
                  <a:effectLst/>
                  <a:latin typeface="Times New Roman"/>
                  <a:ea typeface="Calibri"/>
                  <a:cs typeface="Times New Roman"/>
                </a:rPr>
                <a:t>Примерное содержание рапорта </a:t>
              </a:r>
              <a:endParaRPr lang="ru-RU" dirty="0">
                <a:effectLst/>
                <a:ea typeface="Calibri"/>
                <a:cs typeface="Times New Roman"/>
              </a:endParaRPr>
            </a:p>
            <a:p>
              <a:pPr algn="ctr">
                <a:lnSpc>
                  <a:spcPct val="115000"/>
                </a:lnSpc>
                <a:spcAft>
                  <a:spcPts val="0"/>
                </a:spcAft>
              </a:pPr>
              <a:r>
                <a:rPr lang="ru-RU" b="1" dirty="0">
                  <a:ln>
                    <a:noFill/>
                  </a:ln>
                  <a:solidFill>
                    <a:srgbClr val="FFFFFF"/>
                  </a:solidFill>
                  <a:effectLst/>
                  <a:latin typeface="Times New Roman"/>
                  <a:ea typeface="Calibri"/>
                  <a:cs typeface="Times New Roman"/>
                </a:rPr>
                <a:t>по факту применения </a:t>
              </a:r>
              <a:endParaRPr lang="ru-RU" dirty="0">
                <a:effectLst/>
                <a:ea typeface="Calibri"/>
                <a:cs typeface="Times New Roman"/>
              </a:endParaRPr>
            </a:p>
            <a:p>
              <a:pPr algn="ctr">
                <a:lnSpc>
                  <a:spcPct val="115000"/>
                </a:lnSpc>
                <a:spcAft>
                  <a:spcPts val="0"/>
                </a:spcAft>
              </a:pPr>
              <a:r>
                <a:rPr lang="ru-RU" b="1" dirty="0">
                  <a:ln>
                    <a:noFill/>
                  </a:ln>
                  <a:solidFill>
                    <a:srgbClr val="FFFFFF"/>
                  </a:solidFill>
                  <a:effectLst/>
                  <a:latin typeface="Times New Roman"/>
                  <a:ea typeface="Calibri"/>
                  <a:cs typeface="Times New Roman"/>
                </a:rPr>
                <a:t>сотрудником органов внутренних дел огнестрельного оружия</a:t>
              </a:r>
              <a:endParaRPr lang="ru-RU" dirty="0">
                <a:effectLst/>
                <a:ea typeface="Calibri"/>
                <a:cs typeface="Times New Roman"/>
              </a:endParaRPr>
            </a:p>
          </p:txBody>
        </p:sp>
        <p:sp>
          <p:nvSpPr>
            <p:cNvPr id="18" name="Скругленный прямоугольник 17"/>
            <p:cNvSpPr/>
            <p:nvPr/>
          </p:nvSpPr>
          <p:spPr>
            <a:xfrm>
              <a:off x="-93787" y="1481388"/>
              <a:ext cx="4488815" cy="4567621"/>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24" name="Скругленный прямоугольник 23"/>
            <p:cNvSpPr/>
            <p:nvPr/>
          </p:nvSpPr>
          <p:spPr>
            <a:xfrm>
              <a:off x="58370" y="1926425"/>
              <a:ext cx="4178355" cy="1128917"/>
            </a:xfrm>
            <a:prstGeom prst="roundRect">
              <a:avLst/>
            </a:prstGeom>
            <a:solidFill>
              <a:schemeClr val="tx2">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69875" indent="-180340" algn="ctr">
                <a:lnSpc>
                  <a:spcPct val="115000"/>
                </a:lnSpc>
                <a:spcAft>
                  <a:spcPts val="0"/>
                </a:spcAft>
              </a:pPr>
              <a:r>
                <a:rPr lang="ru-RU" sz="1400" dirty="0" smtClean="0">
                  <a:ln>
                    <a:noFill/>
                  </a:ln>
                  <a:solidFill>
                    <a:srgbClr val="000000"/>
                  </a:solidFill>
                  <a:effectLst/>
                  <a:latin typeface="Times New Roman"/>
                  <a:ea typeface="Calibri"/>
                  <a:cs typeface="Times New Roman"/>
                </a:rPr>
                <a:t>1. СЛУЖЕБНЫЕ </a:t>
              </a:r>
              <a:r>
                <a:rPr lang="ru-RU" sz="1400" dirty="0">
                  <a:ln>
                    <a:noFill/>
                  </a:ln>
                  <a:solidFill>
                    <a:srgbClr val="000000"/>
                  </a:solidFill>
                  <a:effectLst/>
                  <a:latin typeface="Times New Roman"/>
                  <a:ea typeface="Calibri"/>
                  <a:cs typeface="Times New Roman"/>
                </a:rPr>
                <a:t>ОБЯЗАННОСТИ, ВЫПОЛНЕНИЕ КОТОРЫХ </a:t>
              </a:r>
              <a:endParaRPr lang="ru-RU" sz="1100" dirty="0">
                <a:effectLst/>
                <a:ea typeface="Calibri"/>
                <a:cs typeface="Times New Roman"/>
              </a:endParaRPr>
            </a:p>
            <a:p>
              <a:pPr marL="269875" algn="ctr">
                <a:lnSpc>
                  <a:spcPct val="115000"/>
                </a:lnSpc>
                <a:spcAft>
                  <a:spcPts val="0"/>
                </a:spcAft>
              </a:pPr>
              <a:r>
                <a:rPr lang="ru-RU" sz="1400" dirty="0">
                  <a:ln>
                    <a:noFill/>
                  </a:ln>
                  <a:solidFill>
                    <a:srgbClr val="000000"/>
                  </a:solidFill>
                  <a:effectLst/>
                  <a:latin typeface="Times New Roman"/>
                  <a:ea typeface="Calibri"/>
                  <a:cs typeface="Times New Roman"/>
                </a:rPr>
                <a:t>ПОВЛЕКЛО ПРИМЕНЕНИЕ ОГНЕСТРЕЛЬНОГО ОРУЖИЯ</a:t>
              </a:r>
              <a:endParaRPr lang="ru-RU" sz="1100" dirty="0">
                <a:effectLst/>
                <a:ea typeface="Calibri"/>
                <a:cs typeface="Times New Roman"/>
              </a:endParaRPr>
            </a:p>
          </p:txBody>
        </p:sp>
        <p:sp>
          <p:nvSpPr>
            <p:cNvPr id="25" name="Скругленный прямоугольник 24"/>
            <p:cNvSpPr/>
            <p:nvPr/>
          </p:nvSpPr>
          <p:spPr>
            <a:xfrm>
              <a:off x="58370" y="3425546"/>
              <a:ext cx="4188637" cy="910020"/>
            </a:xfrm>
            <a:prstGeom prst="roundRect">
              <a:avLst/>
            </a:prstGeom>
            <a:solidFill>
              <a:schemeClr val="tx2">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ln>
                    <a:noFill/>
                  </a:ln>
                  <a:solidFill>
                    <a:srgbClr val="000000"/>
                  </a:solidFill>
                  <a:effectLst/>
                  <a:latin typeface="Times New Roman"/>
                  <a:ea typeface="Calibri"/>
                  <a:cs typeface="Times New Roman"/>
                </a:rPr>
                <a:t>2.</a:t>
              </a:r>
              <a:r>
                <a:rPr lang="ru-RU" sz="1400">
                  <a:ln>
                    <a:noFill/>
                  </a:ln>
                  <a:solidFill>
                    <a:srgbClr val="000000"/>
                  </a:solidFill>
                  <a:effectLst/>
                  <a:ea typeface="Calibri"/>
                  <a:cs typeface="Times New Roman"/>
                </a:rPr>
                <a:t> </a:t>
              </a:r>
              <a:r>
                <a:rPr lang="ru-RU" sz="1400">
                  <a:ln>
                    <a:noFill/>
                  </a:ln>
                  <a:solidFill>
                    <a:srgbClr val="000000"/>
                  </a:solidFill>
                  <a:effectLst/>
                  <a:latin typeface="Times New Roman"/>
                  <a:ea typeface="Calibri"/>
                  <a:cs typeface="Times New Roman"/>
                </a:rPr>
                <a:t>ХАРАКТЕР СОВЕРШАЕМОГО ДЕЯНИЯ, ПРЕСЕЧЕНИЕ КОТОРОГО ПОВЛЕКЛО ПРИМЕНЕНИЕ ОГНЕСТРЕЛЬНОГО ОРУЖИЯ</a:t>
              </a:r>
              <a:endParaRPr lang="ru-RU" sz="1100">
                <a:effectLst/>
                <a:ea typeface="Calibri"/>
                <a:cs typeface="Times New Roman"/>
              </a:endParaRPr>
            </a:p>
          </p:txBody>
        </p:sp>
        <p:sp>
          <p:nvSpPr>
            <p:cNvPr id="26" name="Скругленный прямоугольник 25"/>
            <p:cNvSpPr/>
            <p:nvPr/>
          </p:nvSpPr>
          <p:spPr>
            <a:xfrm>
              <a:off x="79672" y="4791557"/>
              <a:ext cx="4188637" cy="914553"/>
            </a:xfrm>
            <a:prstGeom prst="roundRect">
              <a:avLst/>
            </a:prstGeom>
            <a:solidFill>
              <a:schemeClr val="tx2">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ru-RU" sz="1400">
                  <a:ln>
                    <a:noFill/>
                  </a:ln>
                  <a:solidFill>
                    <a:srgbClr val="000000"/>
                  </a:solidFill>
                  <a:effectLst/>
                  <a:latin typeface="Times New Roman"/>
                  <a:ea typeface="Calibri"/>
                  <a:cs typeface="Times New Roman"/>
                </a:rPr>
                <a:t>3. ДЕЙСТВИЯ СОТРУДНИКА ПОЛИЦИИ В СООТВЕТСТВИИ </a:t>
              </a:r>
              <a:endParaRPr lang="ru-RU" sz="1100">
                <a:effectLst/>
                <a:ea typeface="Calibri"/>
                <a:cs typeface="Times New Roman"/>
              </a:endParaRPr>
            </a:p>
            <a:p>
              <a:pPr algn="ctr">
                <a:lnSpc>
                  <a:spcPct val="115000"/>
                </a:lnSpc>
                <a:spcAft>
                  <a:spcPts val="0"/>
                </a:spcAft>
              </a:pPr>
              <a:r>
                <a:rPr lang="ru-RU" sz="1400">
                  <a:ln>
                    <a:noFill/>
                  </a:ln>
                  <a:solidFill>
                    <a:srgbClr val="000000"/>
                  </a:solidFill>
                  <a:effectLst/>
                  <a:latin typeface="Times New Roman"/>
                  <a:ea typeface="Calibri"/>
                  <a:cs typeface="Times New Roman"/>
                </a:rPr>
                <a:t>СО СТ. 19, 23 ФЗ «О ПОЛИЦИИ»</a:t>
              </a:r>
              <a:endParaRPr lang="ru-RU" sz="1100">
                <a:effectLst/>
                <a:ea typeface="Calibri"/>
                <a:cs typeface="Times New Roman"/>
              </a:endParaRPr>
            </a:p>
          </p:txBody>
        </p:sp>
      </p:grpSp>
      <p:sp>
        <p:nvSpPr>
          <p:cNvPr id="13" name="TextBox 12"/>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4</a:t>
            </a:r>
            <a:endParaRPr lang="ru-RU" dirty="0"/>
          </a:p>
        </p:txBody>
      </p:sp>
    </p:spTree>
    <p:extLst>
      <p:ext uri="{BB962C8B-B14F-4D97-AF65-F5344CB8AC3E}">
        <p14:creationId xmlns:p14="http://schemas.microsoft.com/office/powerpoint/2010/main" val="3378368377"/>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79419"/>
          </a:xfrm>
        </p:spPr>
        <p:txBody>
          <a:bodyPr/>
          <a:lstStyle/>
          <a:p>
            <a:r>
              <a:rPr lang="ru-RU" sz="2400" b="1" dirty="0">
                <a:solidFill>
                  <a:srgbClr val="FFC000"/>
                </a:solidFill>
              </a:rPr>
              <a:t>Алгоритм действий сотрудников подразделений </a:t>
            </a:r>
            <a:r>
              <a:rPr lang="ru-RU" sz="2400" b="1" dirty="0" smtClean="0">
                <a:solidFill>
                  <a:srgbClr val="FFC000"/>
                </a:solidFill>
              </a:rPr>
              <a:t/>
            </a:r>
            <a:br>
              <a:rPr lang="ru-RU" sz="2400" b="1" dirty="0" smtClean="0">
                <a:solidFill>
                  <a:srgbClr val="FFC000"/>
                </a:solidFill>
              </a:rPr>
            </a:br>
            <a:r>
              <a:rPr lang="ru-RU" sz="2400" b="1" dirty="0" smtClean="0">
                <a:solidFill>
                  <a:srgbClr val="FFC000"/>
                </a:solidFill>
              </a:rPr>
              <a:t>по </a:t>
            </a:r>
            <a:r>
              <a:rPr lang="ru-RU" sz="2400" b="1" dirty="0">
                <a:solidFill>
                  <a:srgbClr val="FFC000"/>
                </a:solidFill>
              </a:rPr>
              <a:t>обеспечению безопасности лиц, </a:t>
            </a:r>
            <a:r>
              <a:rPr lang="ru-RU" sz="2400" b="1" dirty="0" smtClean="0">
                <a:solidFill>
                  <a:srgbClr val="FFC000"/>
                </a:solidFill>
              </a:rPr>
              <a:t/>
            </a:r>
            <a:br>
              <a:rPr lang="ru-RU" sz="2400" b="1" dirty="0" smtClean="0">
                <a:solidFill>
                  <a:srgbClr val="FFC000"/>
                </a:solidFill>
              </a:rPr>
            </a:br>
            <a:r>
              <a:rPr lang="ru-RU" sz="2400" b="1" dirty="0" smtClean="0">
                <a:solidFill>
                  <a:srgbClr val="FFC000"/>
                </a:solidFill>
              </a:rPr>
              <a:t>подлежащих </a:t>
            </a:r>
            <a:r>
              <a:rPr lang="ru-RU" sz="2400" b="1" dirty="0">
                <a:solidFill>
                  <a:srgbClr val="FFC000"/>
                </a:solidFill>
              </a:rPr>
              <a:t>государственной защите, </a:t>
            </a:r>
            <a:r>
              <a:rPr lang="ru-RU" sz="2400" b="1" dirty="0" smtClean="0">
                <a:solidFill>
                  <a:srgbClr val="FFC000"/>
                </a:solidFill>
              </a:rPr>
              <a:t/>
            </a:r>
            <a:br>
              <a:rPr lang="ru-RU" sz="2400" b="1" dirty="0" smtClean="0">
                <a:solidFill>
                  <a:srgbClr val="FFC000"/>
                </a:solidFill>
              </a:rPr>
            </a:br>
            <a:r>
              <a:rPr lang="ru-RU" sz="2400" b="1" dirty="0" smtClean="0">
                <a:solidFill>
                  <a:srgbClr val="FFC000"/>
                </a:solidFill>
              </a:rPr>
              <a:t>после </a:t>
            </a:r>
            <a:r>
              <a:rPr lang="ru-RU" sz="2400" b="1" dirty="0">
                <a:solidFill>
                  <a:srgbClr val="FFC000"/>
                </a:solidFill>
              </a:rPr>
              <a:t>применения огнестрельного оружия</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1452538" y="1844824"/>
            <a:ext cx="6143798" cy="461665"/>
          </a:xfrm>
          <a:prstGeom prst="rect">
            <a:avLst/>
          </a:prstGeom>
          <a:noFill/>
        </p:spPr>
        <p:txBody>
          <a:bodyPr wrap="none" rtlCol="0">
            <a:spAutoFit/>
          </a:bodyPr>
          <a:lstStyle/>
          <a:p>
            <a:r>
              <a:rPr lang="ru-RU" sz="2400" b="1" dirty="0" smtClean="0">
                <a:effectLst>
                  <a:outerShdw blurRad="38100" dist="38100" dir="2700000" algn="tl">
                    <a:srgbClr val="000000">
                      <a:alpha val="43137"/>
                    </a:srgbClr>
                  </a:outerShdw>
                </a:effectLst>
              </a:rPr>
              <a:t>Задания для самостоятельной работы</a:t>
            </a:r>
            <a:endParaRPr lang="ru-RU" sz="2400" b="1" dirty="0">
              <a:effectLst>
                <a:outerShdw blurRad="38100" dist="38100" dir="2700000" algn="tl">
                  <a:srgbClr val="000000">
                    <a:alpha val="43137"/>
                  </a:srgbClr>
                </a:outerShdw>
              </a:effectLst>
            </a:endParaRPr>
          </a:p>
        </p:txBody>
      </p:sp>
      <p:sp>
        <p:nvSpPr>
          <p:cNvPr id="6" name="TextBox 5"/>
          <p:cNvSpPr txBox="1"/>
          <p:nvPr/>
        </p:nvSpPr>
        <p:spPr>
          <a:xfrm>
            <a:off x="457200" y="2204864"/>
            <a:ext cx="8312213" cy="4247317"/>
          </a:xfrm>
          <a:prstGeom prst="rect">
            <a:avLst/>
          </a:prstGeom>
          <a:noFill/>
        </p:spPr>
        <p:txBody>
          <a:bodyPr wrap="square" rtlCol="0">
            <a:spAutoFit/>
          </a:bodyPr>
          <a:lstStyle/>
          <a:p>
            <a:pPr marL="0" lvl="3">
              <a:lnSpc>
                <a:spcPct val="150000"/>
              </a:lnSpc>
            </a:pPr>
            <a:r>
              <a:rPr lang="ru-RU" dirty="0" smtClean="0"/>
              <a:t>1. Подготовить индивидуальную аптечку первого и второго эшелонов, подготовить групповую аптечку.</a:t>
            </a:r>
            <a:endParaRPr lang="ru-RU" sz="1100" dirty="0"/>
          </a:p>
          <a:p>
            <a:pPr marL="0" lvl="3">
              <a:lnSpc>
                <a:spcPct val="150000"/>
              </a:lnSpc>
            </a:pPr>
            <a:r>
              <a:rPr lang="ru-RU" dirty="0" smtClean="0"/>
              <a:t>2. Выполнить действия по самопомощи (наложение жгута, десмургия) при ранениях рук, ног, шеи, брюшной полости, грудной клетки, головы.</a:t>
            </a:r>
          </a:p>
          <a:p>
            <a:pPr>
              <a:lnSpc>
                <a:spcPct val="150000"/>
              </a:lnSpc>
            </a:pPr>
            <a:r>
              <a:rPr lang="ru-RU" dirty="0" smtClean="0"/>
              <a:t>3. </a:t>
            </a:r>
            <a:r>
              <a:rPr lang="ru-RU" dirty="0"/>
              <a:t>Выполнить действия по </a:t>
            </a:r>
            <a:r>
              <a:rPr lang="ru-RU" dirty="0" smtClean="0"/>
              <a:t>оказанию помощи ЗЛ, сотруднику </a:t>
            </a:r>
            <a:r>
              <a:rPr lang="ru-RU" dirty="0" err="1" smtClean="0"/>
              <a:t>госзащиты</a:t>
            </a:r>
            <a:r>
              <a:rPr lang="ru-RU" dirty="0" smtClean="0"/>
              <a:t>, третьим лицам, </a:t>
            </a:r>
            <a:r>
              <a:rPr lang="ru-RU" dirty="0" err="1" smtClean="0"/>
              <a:t>угрозоносителю</a:t>
            </a:r>
            <a:r>
              <a:rPr lang="ru-RU" dirty="0" smtClean="0"/>
              <a:t> (с соблюдением мер безопасности) (</a:t>
            </a:r>
            <a:r>
              <a:rPr lang="ru-RU" dirty="0"/>
              <a:t>наложение жгута, десмургия) при ранениях рук, ног, шеи, брюшной полости, грудной клетки, головы</a:t>
            </a:r>
            <a:r>
              <a:rPr lang="ru-RU" dirty="0" smtClean="0"/>
              <a:t>.</a:t>
            </a:r>
          </a:p>
          <a:p>
            <a:pPr>
              <a:lnSpc>
                <a:spcPct val="150000"/>
              </a:lnSpc>
            </a:pPr>
            <a:r>
              <a:rPr lang="ru-RU" dirty="0" smtClean="0"/>
              <a:t>4. Выполнить мероприятия по иммобилизации пострадавшего.</a:t>
            </a:r>
          </a:p>
          <a:p>
            <a:pPr>
              <a:lnSpc>
                <a:spcPct val="150000"/>
              </a:lnSpc>
            </a:pPr>
            <a:r>
              <a:rPr lang="ru-RU" dirty="0" smtClean="0"/>
              <a:t>5. Подготовить рапорт о применении оружия</a:t>
            </a:r>
            <a:endParaRPr lang="ru-RU" dirty="0"/>
          </a:p>
        </p:txBody>
      </p:sp>
      <p:sp>
        <p:nvSpPr>
          <p:cNvPr id="8" name="TextBox 7"/>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4</a:t>
            </a:r>
            <a:endParaRPr lang="ru-RU" dirty="0"/>
          </a:p>
        </p:txBody>
      </p:sp>
    </p:spTree>
    <p:extLst>
      <p:ext uri="{BB962C8B-B14F-4D97-AF65-F5344CB8AC3E}">
        <p14:creationId xmlns:p14="http://schemas.microsoft.com/office/powerpoint/2010/main" val="3670813870"/>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8640"/>
            <a:ext cx="8229600" cy="5726261"/>
          </a:xfrm>
        </p:spPr>
        <p:txBody>
          <a:bodyPr/>
          <a:lstStyle/>
          <a:p>
            <a:pPr marL="0" indent="0" algn="ctr">
              <a:lnSpc>
                <a:spcPts val="1500"/>
              </a:lnSpc>
              <a:buNone/>
            </a:pPr>
            <a:r>
              <a:rPr lang="ru-RU" sz="1400" dirty="0" smtClean="0">
                <a:latin typeface="Times New Roman" panose="02020603050405020304" pitchFamily="18" charset="0"/>
                <a:cs typeface="Times New Roman" panose="02020603050405020304" pitchFamily="18" charset="0"/>
              </a:rPr>
              <a:t>Учебно-практическое пособие</a:t>
            </a:r>
          </a:p>
          <a:p>
            <a:pPr marL="0" indent="0" algn="ctr">
              <a:lnSpc>
                <a:spcPts val="1500"/>
              </a:lnSpc>
              <a:buNone/>
            </a:pPr>
            <a:endParaRPr lang="ru-RU" sz="1400" dirty="0">
              <a:latin typeface="Times New Roman" panose="02020603050405020304" pitchFamily="18" charset="0"/>
              <a:cs typeface="Times New Roman" panose="02020603050405020304" pitchFamily="18" charset="0"/>
            </a:endParaRPr>
          </a:p>
          <a:p>
            <a:pPr marL="0" indent="0" algn="ctr">
              <a:lnSpc>
                <a:spcPts val="1500"/>
              </a:lnSpc>
              <a:buNone/>
            </a:pPr>
            <a:r>
              <a:rPr lang="ru-RU" sz="1400" b="1" dirty="0">
                <a:latin typeface="Times New Roman" panose="02020603050405020304" pitchFamily="18" charset="0"/>
                <a:cs typeface="Times New Roman" panose="02020603050405020304" pitchFamily="18" charset="0"/>
              </a:rPr>
              <a:t>Особенности применения огнестрельного </a:t>
            </a:r>
            <a:r>
              <a:rPr lang="ru-RU" sz="1400" b="1" dirty="0" smtClean="0">
                <a:latin typeface="Times New Roman" panose="02020603050405020304" pitchFamily="18" charset="0"/>
                <a:cs typeface="Times New Roman" panose="02020603050405020304" pitchFamily="18" charset="0"/>
              </a:rPr>
              <a:t>оружия</a:t>
            </a:r>
            <a:br>
              <a:rPr lang="ru-RU" sz="1400" b="1" dirty="0" smtClean="0">
                <a:latin typeface="Times New Roman" panose="02020603050405020304" pitchFamily="18" charset="0"/>
                <a:cs typeface="Times New Roman" panose="02020603050405020304" pitchFamily="18" charset="0"/>
              </a:rPr>
            </a:b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при осуществлении меры безопасности «</a:t>
            </a:r>
            <a:r>
              <a:rPr lang="ru-RU" sz="1400" b="1" dirty="0" smtClean="0">
                <a:latin typeface="Times New Roman" panose="02020603050405020304" pitchFamily="18" charset="0"/>
                <a:cs typeface="Times New Roman" panose="02020603050405020304" pitchFamily="18" charset="0"/>
              </a:rPr>
              <a:t>личная </a:t>
            </a:r>
            <a:r>
              <a:rPr lang="ru-RU" sz="1400" b="1" dirty="0">
                <a:latin typeface="Times New Roman" panose="02020603050405020304" pitchFamily="18" charset="0"/>
                <a:cs typeface="Times New Roman" panose="02020603050405020304" pitchFamily="18" charset="0"/>
              </a:rPr>
              <a:t>охрана</a:t>
            </a:r>
            <a:r>
              <a:rPr lang="ru-RU" sz="1400" b="1" dirty="0" smtClean="0">
                <a:latin typeface="Times New Roman" panose="02020603050405020304" pitchFamily="18" charset="0"/>
                <a:cs typeface="Times New Roman" panose="02020603050405020304" pitchFamily="18" charset="0"/>
              </a:rPr>
              <a:t>»</a:t>
            </a:r>
            <a:br>
              <a:rPr lang="ru-RU" sz="1400" b="1" dirty="0" smtClean="0">
                <a:latin typeface="Times New Roman" panose="02020603050405020304" pitchFamily="18" charset="0"/>
                <a:cs typeface="Times New Roman" panose="02020603050405020304" pitchFamily="18" charset="0"/>
              </a:rPr>
            </a:b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для сотрудников подразделений по обеспечению безопасности лиц, </a:t>
            </a:r>
            <a:endParaRPr lang="ru-RU" sz="1400" b="1" dirty="0" smtClean="0">
              <a:latin typeface="Times New Roman" panose="02020603050405020304" pitchFamily="18" charset="0"/>
              <a:cs typeface="Times New Roman" panose="02020603050405020304" pitchFamily="18" charset="0"/>
            </a:endParaRPr>
          </a:p>
          <a:p>
            <a:pPr marL="0" indent="0" algn="ctr">
              <a:lnSpc>
                <a:spcPts val="1500"/>
              </a:lnSpc>
              <a:buNone/>
            </a:pPr>
            <a:r>
              <a:rPr lang="ru-RU" sz="1400" b="1" dirty="0" smtClean="0">
                <a:latin typeface="Times New Roman" panose="02020603050405020304" pitchFamily="18" charset="0"/>
                <a:cs typeface="Times New Roman" panose="02020603050405020304" pitchFamily="18" charset="0"/>
              </a:rPr>
              <a:t>подлежащих </a:t>
            </a:r>
            <a:r>
              <a:rPr lang="ru-RU" sz="1400" b="1" dirty="0">
                <a:latin typeface="Times New Roman" panose="02020603050405020304" pitchFamily="18" charset="0"/>
                <a:cs typeface="Times New Roman" panose="02020603050405020304" pitchFamily="18" charset="0"/>
              </a:rPr>
              <a:t>государственной защите </a:t>
            </a:r>
            <a:endParaRPr lang="ru-RU" sz="1400" b="1" dirty="0" smtClean="0">
              <a:latin typeface="Times New Roman" panose="02020603050405020304" pitchFamily="18" charset="0"/>
              <a:cs typeface="Times New Roman" panose="02020603050405020304" pitchFamily="18" charset="0"/>
            </a:endParaRPr>
          </a:p>
          <a:p>
            <a:pPr marL="0" indent="0" defTabSz="909638">
              <a:lnSpc>
                <a:spcPts val="1500"/>
              </a:lnSpc>
              <a:buNone/>
            </a:pPr>
            <a:endParaRPr lang="ru-RU" sz="1400" dirty="0">
              <a:latin typeface="Times New Roman" panose="02020603050405020304" pitchFamily="18" charset="0"/>
              <a:cs typeface="Times New Roman" panose="02020603050405020304" pitchFamily="18" charset="0"/>
            </a:endParaRPr>
          </a:p>
          <a:p>
            <a:pPr marL="0" indent="0" defTabSz="909638">
              <a:lnSpc>
                <a:spcPts val="1500"/>
              </a:lnSpc>
              <a:buNone/>
            </a:pPr>
            <a:r>
              <a:rPr lang="ru-RU" sz="1400" dirty="0" smtClean="0">
                <a:latin typeface="Times New Roman" panose="02020603050405020304" pitchFamily="18" charset="0"/>
                <a:cs typeface="Times New Roman" panose="02020603050405020304" pitchFamily="18" charset="0"/>
              </a:rPr>
              <a:t>Редактор                                                                                                                                    А. В. Селиверстова </a:t>
            </a:r>
          </a:p>
          <a:p>
            <a:pPr marL="0" indent="0">
              <a:lnSpc>
                <a:spcPts val="1500"/>
              </a:lnSpc>
              <a:buNone/>
            </a:pPr>
            <a:endParaRPr lang="ru-RU" sz="1400" dirty="0">
              <a:latin typeface="Times New Roman" panose="02020603050405020304" pitchFamily="18" charset="0"/>
              <a:cs typeface="Times New Roman" panose="02020603050405020304" pitchFamily="18" charset="0"/>
            </a:endParaRPr>
          </a:p>
          <a:p>
            <a:pPr marL="0" indent="0">
              <a:lnSpc>
                <a:spcPts val="1500"/>
              </a:lnSpc>
              <a:buNone/>
            </a:pPr>
            <a:r>
              <a:rPr lang="ru-RU" sz="1400" dirty="0">
                <a:latin typeface="Times New Roman" panose="02020603050405020304" pitchFamily="18" charset="0"/>
                <a:cs typeface="Times New Roman" panose="02020603050405020304" pitchFamily="18" charset="0"/>
              </a:rPr>
              <a:t>Корректура,</a:t>
            </a:r>
          </a:p>
          <a:p>
            <a:pPr marL="0" indent="0">
              <a:lnSpc>
                <a:spcPts val="1500"/>
              </a:lnSpc>
              <a:spcBef>
                <a:spcPts val="0"/>
              </a:spcBef>
              <a:buNone/>
            </a:pPr>
            <a:r>
              <a:rPr lang="ru-RU" sz="1400" dirty="0">
                <a:latin typeface="Times New Roman" panose="02020603050405020304" pitchFamily="18" charset="0"/>
                <a:cs typeface="Times New Roman" panose="02020603050405020304" pitchFamily="18" charset="0"/>
              </a:rPr>
              <a:t>Компьютерная верстка                                                                       </a:t>
            </a:r>
            <a:r>
              <a:rPr lang="ru-RU" sz="1400" dirty="0" smtClean="0">
                <a:latin typeface="Times New Roman" panose="02020603050405020304" pitchFamily="18" charset="0"/>
                <a:cs typeface="Times New Roman" panose="02020603050405020304" pitchFamily="18" charset="0"/>
              </a:rPr>
              <a:t>                                     О</a:t>
            </a:r>
            <a:r>
              <a:rPr lang="ru-RU" sz="1400" dirty="0">
                <a:latin typeface="Times New Roman" panose="02020603050405020304" pitchFamily="18" charset="0"/>
                <a:cs typeface="Times New Roman" panose="02020603050405020304" pitchFamily="18" charset="0"/>
              </a:rPr>
              <a:t>. С. Носков, </a:t>
            </a:r>
            <a:endParaRPr lang="ru-RU" sz="1400" dirty="0" smtClean="0">
              <a:latin typeface="Times New Roman" panose="02020603050405020304" pitchFamily="18" charset="0"/>
              <a:cs typeface="Times New Roman" panose="02020603050405020304" pitchFamily="18" charset="0"/>
            </a:endParaRPr>
          </a:p>
          <a:p>
            <a:pPr marL="0" indent="0">
              <a:lnSpc>
                <a:spcPts val="1500"/>
              </a:lnSpc>
              <a:spcBef>
                <a:spcPts val="0"/>
              </a:spcBef>
              <a:buNone/>
            </a:pPr>
            <a:r>
              <a:rPr lang="ru-RU" sz="1400" dirty="0" smtClean="0">
                <a:effectLst/>
                <a:latin typeface="Times New Roman" panose="02020603050405020304" pitchFamily="18" charset="0"/>
                <a:cs typeface="Times New Roman" panose="02020603050405020304" pitchFamily="18" charset="0"/>
              </a:rPr>
              <a:t>                                                                                                    </a:t>
            </a:r>
            <a:r>
              <a:rPr lang="ru-RU" sz="1400" dirty="0" smtClean="0">
                <a:effectLst/>
                <a:latin typeface="Times New Roman" panose="02020603050405020304" pitchFamily="18" charset="0"/>
                <a:cs typeface="Times New Roman" panose="02020603050405020304" pitchFamily="18" charset="0"/>
              </a:rPr>
              <a:t>                                                </a:t>
            </a:r>
            <a:r>
              <a:rPr lang="ru-RU" sz="1400" dirty="0" smtClean="0">
                <a:effectLst/>
                <a:latin typeface="Times New Roman" panose="02020603050405020304" pitchFamily="18" charset="0"/>
                <a:cs typeface="Times New Roman" panose="02020603050405020304" pitchFamily="18" charset="0"/>
              </a:rPr>
              <a:t>А. А. Романов,</a:t>
            </a:r>
          </a:p>
          <a:p>
            <a:pPr marL="0" indent="0">
              <a:lnSpc>
                <a:spcPts val="1500"/>
              </a:lnSpc>
              <a:spcBef>
                <a:spcPts val="0"/>
              </a:spcBef>
              <a:buNone/>
              <a:tabLst>
                <a:tab pos="6462713" algn="l"/>
              </a:tabLst>
            </a:pPr>
            <a:r>
              <a:rPr lang="ru-RU" sz="1400" dirty="0" smtClean="0">
                <a:latin typeface="Times New Roman" panose="02020603050405020304" pitchFamily="18" charset="0"/>
                <a:cs typeface="Times New Roman" panose="02020603050405020304" pitchFamily="18" charset="0"/>
              </a:rPr>
              <a:t>                                                                                                                                                    А. В. </a:t>
            </a:r>
            <a:r>
              <a:rPr lang="ru-RU" sz="1400" dirty="0" err="1" smtClean="0">
                <a:latin typeface="Times New Roman" panose="02020603050405020304" pitchFamily="18" charset="0"/>
                <a:cs typeface="Times New Roman" panose="02020603050405020304" pitchFamily="18" charset="0"/>
              </a:rPr>
              <a:t>Огрыза</a:t>
            </a:r>
            <a:r>
              <a:rPr lang="ru-RU" sz="1400" dirty="0" smtClean="0">
                <a:latin typeface="Times New Roman" panose="02020603050405020304" pitchFamily="18" charset="0"/>
                <a:cs typeface="Times New Roman" panose="02020603050405020304" pitchFamily="18" charset="0"/>
              </a:rPr>
              <a:t>,</a:t>
            </a:r>
            <a:br>
              <a:rPr lang="ru-RU" sz="1400" dirty="0" smtClean="0">
                <a:latin typeface="Times New Roman" panose="02020603050405020304" pitchFamily="18" charset="0"/>
                <a:cs typeface="Times New Roman" panose="02020603050405020304" pitchFamily="18" charset="0"/>
              </a:rPr>
            </a:br>
            <a:r>
              <a:rPr lang="ru-RU" sz="1400" dirty="0" smtClean="0">
                <a:latin typeface="Times New Roman" panose="02020603050405020304" pitchFamily="18" charset="0"/>
                <a:cs typeface="Times New Roman" panose="02020603050405020304" pitchFamily="18" charset="0"/>
              </a:rPr>
              <a:t>                                                                                                                                                    Р</a:t>
            </a:r>
            <a:r>
              <a:rPr lang="ru-RU" sz="1400" dirty="0">
                <a:latin typeface="Times New Roman" panose="02020603050405020304" pitchFamily="18" charset="0"/>
                <a:cs typeface="Times New Roman" panose="02020603050405020304" pitchFamily="18" charset="0"/>
              </a:rPr>
              <a:t>. Р. </a:t>
            </a:r>
            <a:r>
              <a:rPr lang="ru-RU" sz="1400" dirty="0" err="1">
                <a:latin typeface="Times New Roman" panose="02020603050405020304" pitchFamily="18" charset="0"/>
                <a:cs typeface="Times New Roman" panose="02020603050405020304" pitchFamily="18" charset="0"/>
              </a:rPr>
              <a:t>Музафин</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a:r>
            <a:br>
              <a:rPr lang="ru-RU" sz="1400" dirty="0" smtClean="0">
                <a:latin typeface="Times New Roman" panose="02020603050405020304" pitchFamily="18" charset="0"/>
                <a:cs typeface="Times New Roman" panose="02020603050405020304" pitchFamily="18" charset="0"/>
              </a:rPr>
            </a:br>
            <a:r>
              <a:rPr lang="ru-RU" sz="1400" dirty="0" smtClean="0">
                <a:latin typeface="Times New Roman" panose="02020603050405020304" pitchFamily="18" charset="0"/>
                <a:cs typeface="Times New Roman" panose="02020603050405020304" pitchFamily="18" charset="0"/>
              </a:rPr>
              <a:t>                                                                                                                                                    Ю</a:t>
            </a:r>
            <a:r>
              <a:rPr lang="ru-RU" sz="1400" dirty="0">
                <a:latin typeface="Times New Roman" panose="02020603050405020304" pitchFamily="18" charset="0"/>
                <a:cs typeface="Times New Roman" panose="02020603050405020304" pitchFamily="18" charset="0"/>
              </a:rPr>
              <a:t>. М. </a:t>
            </a:r>
            <a:r>
              <a:rPr lang="ru-RU" sz="1400" dirty="0" err="1" smtClean="0">
                <a:latin typeface="Times New Roman" panose="02020603050405020304" pitchFamily="18" charset="0"/>
                <a:cs typeface="Times New Roman" panose="02020603050405020304" pitchFamily="18" charset="0"/>
              </a:rPr>
              <a:t>Масейчук</a:t>
            </a:r>
            <a:endParaRPr lang="ru-RU" sz="1400" dirty="0" smtClean="0">
              <a:latin typeface="Times New Roman" panose="02020603050405020304" pitchFamily="18" charset="0"/>
              <a:cs typeface="Times New Roman" panose="02020603050405020304" pitchFamily="18" charset="0"/>
            </a:endParaRPr>
          </a:p>
          <a:p>
            <a:pPr marL="0" indent="0">
              <a:lnSpc>
                <a:spcPts val="1500"/>
              </a:lnSpc>
              <a:spcBef>
                <a:spcPts val="0"/>
              </a:spcBef>
              <a:buNone/>
            </a:pPr>
            <a:r>
              <a:rPr lang="ru-RU" sz="1400" dirty="0" smtClean="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pPr marL="0" indent="0">
              <a:lnSpc>
                <a:spcPts val="1500"/>
              </a:lnSpc>
              <a:spcBef>
                <a:spcPts val="0"/>
              </a:spcBef>
              <a:buNone/>
              <a:tabLst>
                <a:tab pos="6548438" algn="l"/>
              </a:tabLst>
            </a:pPr>
            <a:endParaRPr lang="ru-RU" sz="1400" dirty="0" smtClean="0">
              <a:latin typeface="Times New Roman" panose="02020603050405020304" pitchFamily="18" charset="0"/>
              <a:cs typeface="Times New Roman" panose="02020603050405020304" pitchFamily="18" charset="0"/>
            </a:endParaRPr>
          </a:p>
          <a:p>
            <a:pPr marL="0" indent="0">
              <a:lnSpc>
                <a:spcPts val="1500"/>
              </a:lnSpc>
              <a:spcBef>
                <a:spcPts val="0"/>
              </a:spcBef>
              <a:buNone/>
              <a:tabLst>
                <a:tab pos="6548438" algn="l"/>
              </a:tabLst>
            </a:pPr>
            <a:endParaRPr lang="ru-RU" sz="1400" dirty="0">
              <a:latin typeface="Times New Roman" panose="02020603050405020304" pitchFamily="18" charset="0"/>
              <a:cs typeface="Times New Roman" panose="02020603050405020304" pitchFamily="18" charset="0"/>
            </a:endParaRPr>
          </a:p>
          <a:p>
            <a:pPr marL="0" indent="0" algn="ctr">
              <a:buNone/>
            </a:pPr>
            <a:r>
              <a:rPr lang="ru-RU" sz="1400" dirty="0">
                <a:effectLst/>
                <a:latin typeface="Times New Roman" panose="02020603050405020304" pitchFamily="18" charset="0"/>
                <a:cs typeface="Times New Roman" panose="02020603050405020304" pitchFamily="18" charset="0"/>
              </a:rPr>
              <a:t>Подписано в печать: 24.03.2023. Дата выхода в свет: 30.03.2023</a:t>
            </a:r>
          </a:p>
          <a:p>
            <a:pPr marL="0" indent="0" algn="ctr">
              <a:lnSpc>
                <a:spcPts val="1500"/>
              </a:lnSpc>
              <a:buNone/>
            </a:pPr>
            <a:endParaRPr lang="ru-RU" sz="1400" dirty="0">
              <a:latin typeface="Times New Roman" panose="02020603050405020304" pitchFamily="18" charset="0"/>
              <a:cs typeface="Times New Roman" panose="02020603050405020304" pitchFamily="18" charset="0"/>
            </a:endParaRPr>
          </a:p>
          <a:p>
            <a:pPr marL="0" indent="0" algn="ctr">
              <a:lnSpc>
                <a:spcPts val="1500"/>
              </a:lnSpc>
              <a:buNone/>
            </a:pPr>
            <a:r>
              <a:rPr lang="ru-RU" sz="1400" dirty="0">
                <a:latin typeface="Times New Roman" panose="02020603050405020304" pitchFamily="18" charset="0"/>
                <a:cs typeface="Times New Roman" panose="02020603050405020304" pitchFamily="18" charset="0"/>
              </a:rPr>
              <a:t>Объем издания: 702 МБ</a:t>
            </a:r>
          </a:p>
          <a:p>
            <a:pPr marL="0" indent="0" algn="ctr">
              <a:lnSpc>
                <a:spcPts val="1500"/>
              </a:lnSpc>
              <a:buNone/>
            </a:pPr>
            <a:r>
              <a:rPr lang="ru-RU" sz="1400" dirty="0">
                <a:latin typeface="Times New Roman" panose="02020603050405020304" pitchFamily="18" charset="0"/>
                <a:cs typeface="Times New Roman" panose="02020603050405020304" pitchFamily="18" charset="0"/>
              </a:rPr>
              <a:t>Комплектация издания: 1 электрон. опт. диск (</a:t>
            </a:r>
            <a:r>
              <a:rPr lang="ru-RU" sz="1400" dirty="0" err="1">
                <a:latin typeface="Times New Roman" panose="02020603050405020304" pitchFamily="18" charset="0"/>
                <a:cs typeface="Times New Roman" panose="02020603050405020304" pitchFamily="18" charset="0"/>
              </a:rPr>
              <a:t>CD</a:t>
            </a:r>
            <a:r>
              <a:rPr lang="ru-RU" sz="1400" dirty="0">
                <a:latin typeface="Times New Roman" panose="02020603050405020304" pitchFamily="18" charset="0"/>
                <a:cs typeface="Times New Roman" panose="02020603050405020304" pitchFamily="18" charset="0"/>
              </a:rPr>
              <a:t>-R</a:t>
            </a:r>
            <a:r>
              <a:rPr lang="ru-RU" sz="1400" dirty="0" smtClean="0">
                <a:latin typeface="Times New Roman" panose="02020603050405020304" pitchFamily="18" charset="0"/>
                <a:cs typeface="Times New Roman" panose="02020603050405020304" pitchFamily="18" charset="0"/>
              </a:rPr>
              <a:t>)</a:t>
            </a:r>
          </a:p>
          <a:p>
            <a:pPr marL="0" indent="0" algn="ctr">
              <a:lnSpc>
                <a:spcPts val="1500"/>
              </a:lnSpc>
              <a:buNone/>
            </a:pPr>
            <a:endParaRPr lang="ru-RU" sz="1400" dirty="0">
              <a:latin typeface="Times New Roman" panose="02020603050405020304" pitchFamily="18" charset="0"/>
              <a:cs typeface="Times New Roman" panose="02020603050405020304" pitchFamily="18" charset="0"/>
            </a:endParaRPr>
          </a:p>
          <a:p>
            <a:pPr marL="0" indent="0" algn="ctr">
              <a:lnSpc>
                <a:spcPts val="1500"/>
              </a:lnSpc>
              <a:buNone/>
            </a:pPr>
            <a:r>
              <a:rPr lang="ru-RU" sz="1400" dirty="0">
                <a:latin typeface="Times New Roman" panose="02020603050405020304" pitchFamily="18" charset="0"/>
                <a:cs typeface="Times New Roman" panose="02020603050405020304" pitchFamily="18" charset="0"/>
              </a:rPr>
              <a:t>Тираж: 10 </a:t>
            </a:r>
            <a:r>
              <a:rPr lang="ru-RU" sz="1400" dirty="0" smtClean="0">
                <a:latin typeface="Times New Roman" panose="02020603050405020304" pitchFamily="18" charset="0"/>
                <a:cs typeface="Times New Roman" panose="02020603050405020304" pitchFamily="18" charset="0"/>
              </a:rPr>
              <a:t>экземпляров. Заказ № 9 </a:t>
            </a:r>
          </a:p>
          <a:p>
            <a:pPr marL="0" indent="0">
              <a:lnSpc>
                <a:spcPts val="1500"/>
              </a:lnSpc>
              <a:buNone/>
            </a:pPr>
            <a:endParaRPr lang="ru-RU" sz="1400" dirty="0">
              <a:latin typeface="Times New Roman" panose="02020603050405020304" pitchFamily="18" charset="0"/>
              <a:cs typeface="Times New Roman" panose="02020603050405020304" pitchFamily="18" charset="0"/>
            </a:endParaRPr>
          </a:p>
          <a:p>
            <a:pPr marL="0" indent="0" algn="ctr">
              <a:lnSpc>
                <a:spcPts val="1500"/>
              </a:lnSpc>
              <a:buNone/>
            </a:pPr>
            <a:r>
              <a:rPr lang="ru-RU" sz="1400" dirty="0">
                <a:latin typeface="Times New Roman" panose="02020603050405020304" pitchFamily="18" charset="0"/>
                <a:cs typeface="Times New Roman" panose="02020603050405020304" pitchFamily="18" charset="0"/>
              </a:rPr>
              <a:t>Редакционно-издательский отдел</a:t>
            </a:r>
          </a:p>
          <a:p>
            <a:pPr marL="0" indent="0" algn="ctr">
              <a:lnSpc>
                <a:spcPts val="1500"/>
              </a:lnSpc>
              <a:buNone/>
            </a:pPr>
            <a:r>
              <a:rPr lang="ru-RU" sz="1400" dirty="0">
                <a:latin typeface="Times New Roman" panose="02020603050405020304" pitchFamily="18" charset="0"/>
                <a:cs typeface="Times New Roman" panose="02020603050405020304" pitchFamily="18" charset="0"/>
              </a:rPr>
              <a:t>Уфимского юридического института МВД России</a:t>
            </a:r>
          </a:p>
          <a:p>
            <a:pPr marL="0" indent="0" algn="ctr">
              <a:lnSpc>
                <a:spcPts val="1500"/>
              </a:lnSpc>
              <a:buNone/>
            </a:pPr>
            <a:r>
              <a:rPr lang="ru-RU" sz="1400" dirty="0">
                <a:latin typeface="Times New Roman" panose="02020603050405020304" pitchFamily="18" charset="0"/>
                <a:cs typeface="Times New Roman" panose="02020603050405020304" pitchFamily="18" charset="0"/>
              </a:rPr>
              <a:t>450103, г. Уфа, ул. </a:t>
            </a:r>
            <a:r>
              <a:rPr lang="ru-RU" sz="1400" dirty="0" err="1">
                <a:latin typeface="Times New Roman" panose="02020603050405020304" pitchFamily="18" charset="0"/>
                <a:cs typeface="Times New Roman" panose="02020603050405020304" pitchFamily="18" charset="0"/>
              </a:rPr>
              <a:t>Муксинова</a:t>
            </a:r>
            <a:r>
              <a:rPr lang="ru-RU" sz="1400" dirty="0">
                <a:latin typeface="Times New Roman" panose="02020603050405020304" pitchFamily="18" charset="0"/>
                <a:cs typeface="Times New Roman" panose="02020603050405020304" pitchFamily="18" charset="0"/>
              </a:rPr>
              <a:t>, 2</a:t>
            </a:r>
          </a:p>
        </p:txBody>
      </p:sp>
    </p:spTree>
    <p:extLst>
      <p:ext uri="{BB962C8B-B14F-4D97-AF65-F5344CB8AC3E}">
        <p14:creationId xmlns:p14="http://schemas.microsoft.com/office/powerpoint/2010/main" val="184892037"/>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579419"/>
          </a:xfrm>
        </p:spPr>
        <p:txBody>
          <a:bodyPr/>
          <a:lstStyle/>
          <a:p>
            <a:r>
              <a:rPr lang="ru-RU" sz="2400" b="1" dirty="0" smtClean="0">
                <a:solidFill>
                  <a:srgbClr val="FFC000"/>
                </a:solidFill>
              </a:rPr>
              <a:t>Заключение</a:t>
            </a:r>
            <a:endParaRPr lang="ru-RU" sz="2400" b="1" dirty="0">
              <a:solidFill>
                <a:srgbClr val="FFC000"/>
              </a:solidFill>
            </a:endParaRP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a:spLocks/>
          </p:cNvSpPr>
          <p:nvPr/>
        </p:nvSpPr>
        <p:spPr>
          <a:xfrm>
            <a:off x="370975" y="980728"/>
            <a:ext cx="8568951" cy="5201424"/>
          </a:xfrm>
          <a:prstGeom prst="rect">
            <a:avLst/>
          </a:prstGeom>
          <a:noFill/>
        </p:spPr>
        <p:txBody>
          <a:bodyPr wrap="square" rtlCol="0">
            <a:spAutoFit/>
          </a:bodyPr>
          <a:lstStyle/>
          <a:p>
            <a:pPr indent="216000" algn="just"/>
            <a:r>
              <a:rPr lang="ru-RU" sz="1600" dirty="0"/>
              <a:t>Сотрудники подразделений государственной защиты органов внутренних дел при реализации меры безопасности «личная охрана» для выполнения своих профессиональных обязанностей должны глубоко усвоить необходимые теоретические знания специфики деятельности, четко знать положения, регулирующие правомерность применения огнестрельного оружия, обладать высоким уровнем физической и стрелковой подготовки. Необходимо уделять особое внимание психологической готовности сотрудника к действиям в чрезвычайных обстоятельствах, развивать способности по контролю действий в состоянии психологического напряжения. Для достижения этого требуется организовывать и проводить занятия в условиях, приближенных к реальным практическим ситуациям, предъявлять высокую требовательность и добиваться того, чтобы у каждого сотрудника возникла осознанная потребность в регулярных занятиях правовой, огневой и физической подготовкой, а также сформировалось стремление постоянно совершенствовать свои навыки</a:t>
            </a:r>
            <a:r>
              <a:rPr lang="ru-RU" sz="1600" dirty="0" smtClean="0"/>
              <a:t>.</a:t>
            </a:r>
          </a:p>
          <a:p>
            <a:pPr indent="216000" algn="just"/>
            <a:r>
              <a:rPr lang="ru-RU" sz="1600" dirty="0"/>
              <a:t>В части совершенствования правоприменительной деятельности подразделений ОГЗ </a:t>
            </a:r>
            <a:r>
              <a:rPr lang="ru-RU" sz="1600" dirty="0" smtClean="0"/>
              <a:t>необходимо </a:t>
            </a:r>
            <a:r>
              <a:rPr lang="ru-RU" sz="1600" dirty="0"/>
              <a:t>обратить внимание на материально-техническое оснащение и обеспеченность новыми образцами вооружения, специальными средствами, поступающими на вооружение органов внутренних дел и применяемыми в деятельности по обеспечению безопасности лиц, подлежащих государственной защите. </a:t>
            </a:r>
          </a:p>
          <a:p>
            <a:pPr indent="216000" algn="just"/>
            <a:endParaRPr lang="ru-RU" sz="1600" dirty="0"/>
          </a:p>
        </p:txBody>
      </p:sp>
    </p:spTree>
    <p:extLst>
      <p:ext uri="{BB962C8B-B14F-4D97-AF65-F5344CB8AC3E}">
        <p14:creationId xmlns:p14="http://schemas.microsoft.com/office/powerpoint/2010/main" val="3882239762"/>
      </p:ext>
    </p:extLst>
  </p:cSld>
  <p:clrMapOvr>
    <a:masterClrMapping/>
  </p:clrMapOvr>
  <p:transition spd="slow">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a:spLocks/>
          </p:cNvSpPr>
          <p:nvPr/>
        </p:nvSpPr>
        <p:spPr>
          <a:xfrm>
            <a:off x="370975" y="476672"/>
            <a:ext cx="8568951" cy="2062103"/>
          </a:xfrm>
          <a:prstGeom prst="rect">
            <a:avLst/>
          </a:prstGeom>
          <a:noFill/>
        </p:spPr>
        <p:txBody>
          <a:bodyPr wrap="square" rtlCol="0">
            <a:spAutoFit/>
          </a:bodyPr>
          <a:lstStyle/>
          <a:p>
            <a:pPr indent="216000" algn="just"/>
            <a:r>
              <a:rPr lang="ru-RU" sz="1600" dirty="0"/>
              <a:t>Предлагаемые методические рекомендации помогут обучающимся в образовательных организациях МВД России и сотрудникам подразделений по обеспечению безопасности лиц, подлежащих государственной защите МВД России, реализующим меру безопасности «личная охрана», определять алгоритм действий в экстремальной ситуации, выявлять </a:t>
            </a:r>
            <a:r>
              <a:rPr lang="ru-RU" sz="1600" dirty="0" err="1"/>
              <a:t>угрозоносителей</a:t>
            </a:r>
            <a:r>
              <a:rPr lang="ru-RU" sz="1600" dirty="0"/>
              <a:t> и правомерно применять огнестрельное оружие при нападении, а также правильно составлять рапорт о его применении, что будет способствовать уверенному выполнению сотрудниками поставленных задач.</a:t>
            </a:r>
          </a:p>
        </p:txBody>
      </p:sp>
    </p:spTree>
    <p:extLst>
      <p:ext uri="{BB962C8B-B14F-4D97-AF65-F5344CB8AC3E}">
        <p14:creationId xmlns:p14="http://schemas.microsoft.com/office/powerpoint/2010/main" val="1078987823"/>
      </p:ext>
    </p:extLst>
  </p:cSld>
  <p:clrMapOvr>
    <a:masterClrMapping/>
  </p:clrMapOvr>
  <p:transition spd="slow">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579419"/>
          </a:xfrm>
        </p:spPr>
        <p:txBody>
          <a:bodyPr/>
          <a:lstStyle/>
          <a:p>
            <a:r>
              <a:rPr lang="ru-RU" sz="2400" b="1" dirty="0">
                <a:solidFill>
                  <a:srgbClr val="FFC000"/>
                </a:solidFill>
              </a:rPr>
              <a:t>СПИСОК ИСПОЛЬЗОВАННЫХ ИСТОЧНИКОВ</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2185433" y="764704"/>
            <a:ext cx="4773166" cy="461665"/>
          </a:xfrm>
          <a:prstGeom prst="rect">
            <a:avLst/>
          </a:prstGeom>
          <a:noFill/>
        </p:spPr>
        <p:txBody>
          <a:bodyPr wrap="none" rtlCol="0">
            <a:spAutoFit/>
          </a:bodyPr>
          <a:lstStyle/>
          <a:p>
            <a:pPr algn="ctr"/>
            <a:r>
              <a:rPr lang="ru-RU" sz="2400" b="1" dirty="0"/>
              <a:t>Нормативные правовые акты</a:t>
            </a:r>
            <a:endParaRPr lang="ru-RU" sz="2400" b="1" dirty="0">
              <a:effectLst>
                <a:outerShdw blurRad="38100" dist="38100" dir="2700000" algn="tl">
                  <a:srgbClr val="000000">
                    <a:alpha val="43137"/>
                  </a:srgbClr>
                </a:outerShdw>
              </a:effectLst>
            </a:endParaRPr>
          </a:p>
        </p:txBody>
      </p:sp>
      <p:sp>
        <p:nvSpPr>
          <p:cNvPr id="6" name="TextBox 5"/>
          <p:cNvSpPr txBox="1"/>
          <p:nvPr/>
        </p:nvSpPr>
        <p:spPr>
          <a:xfrm>
            <a:off x="554658" y="1268760"/>
            <a:ext cx="8089307" cy="5355312"/>
          </a:xfrm>
          <a:prstGeom prst="rect">
            <a:avLst/>
          </a:prstGeom>
          <a:noFill/>
        </p:spPr>
        <p:txBody>
          <a:bodyPr wrap="square" rtlCol="0">
            <a:spAutoFit/>
          </a:bodyPr>
          <a:lstStyle/>
          <a:p>
            <a:pPr lvl="0" indent="457200" algn="just">
              <a:buFont typeface="+mj-lt"/>
              <a:buAutoNum type="arabicPeriod"/>
            </a:pPr>
            <a:r>
              <a:rPr lang="ru-RU" b="1" dirty="0"/>
              <a:t>Российская Федерация. Законы.</a:t>
            </a:r>
            <a:r>
              <a:rPr lang="ru-RU" dirty="0"/>
              <a:t> Конституция Российской Федерации : текст с изменениями, одобренными в ходе общероссийского голосования 1 июля 2020 г. : [принята всенародным голосованием 12</a:t>
            </a:r>
            <a:r>
              <a:rPr lang="en-US" dirty="0"/>
              <a:t> </a:t>
            </a:r>
            <a:r>
              <a:rPr lang="ru-RU" dirty="0"/>
              <a:t>декабря 1993 г.] // </a:t>
            </a:r>
            <a:r>
              <a:rPr lang="ru-RU" dirty="0" smtClean="0"/>
              <a:t>Справ.-правовая система </a:t>
            </a:r>
            <a:r>
              <a:rPr lang="ru-RU" dirty="0"/>
              <a:t>«</a:t>
            </a:r>
            <a:r>
              <a:rPr lang="ru-RU" dirty="0" err="1"/>
              <a:t>КонсультантПлюс</a:t>
            </a:r>
            <a:r>
              <a:rPr lang="ru-RU" dirty="0"/>
              <a:t>» : [сайт]. – URL: http://www.consultant.ru (дата обращения: 09.04.2022). – Текст : электронный.</a:t>
            </a:r>
          </a:p>
          <a:p>
            <a:pPr lvl="0" indent="457200" algn="just">
              <a:buFont typeface="+mj-lt"/>
              <a:buAutoNum type="arabicPeriod"/>
            </a:pPr>
            <a:r>
              <a:rPr lang="ru-RU" b="1" dirty="0"/>
              <a:t>Российская Федерация. Законы.</a:t>
            </a:r>
            <a:r>
              <a:rPr lang="ru-RU" dirty="0"/>
              <a:t> Уголовно-процессуальный кодекс Российской Федерации № 174-ФЗ : [принят 18 декабря 2001 г.] // Официальный интернет-портал правовой информации : [сайт]. – URL: http://www.pravo.gov.ru (дата обращения: 09.04.2022). – Текст : электронный.</a:t>
            </a:r>
          </a:p>
          <a:p>
            <a:pPr lvl="0" indent="457200" algn="just">
              <a:buFont typeface="+mj-lt"/>
              <a:buAutoNum type="arabicPeriod"/>
            </a:pPr>
            <a:r>
              <a:rPr lang="ru-RU" b="1" dirty="0"/>
              <a:t>Российская Федерация. Законы.</a:t>
            </a:r>
            <a:r>
              <a:rPr lang="ru-RU" dirty="0"/>
              <a:t> Уголовный кодекс Российской Федерации № 63-ФЗ : [принят 24 мая 1996 г.] // </a:t>
            </a:r>
            <a:r>
              <a:rPr lang="ru-RU" dirty="0" smtClean="0"/>
              <a:t>Справ.-правовая система </a:t>
            </a:r>
            <a:r>
              <a:rPr lang="ru-RU" dirty="0"/>
              <a:t>«</a:t>
            </a:r>
            <a:r>
              <a:rPr lang="ru-RU" dirty="0" err="1"/>
              <a:t>КонсультантПлюс</a:t>
            </a:r>
            <a:r>
              <a:rPr lang="ru-RU" dirty="0"/>
              <a:t>» : [сайт]. – URL: http://www.consultant.ru (дата обращения: 09.04.2022). – Текст : электронный.</a:t>
            </a:r>
          </a:p>
          <a:p>
            <a:pPr lvl="0" indent="457200" algn="just">
              <a:buFont typeface="+mj-lt"/>
              <a:buAutoNum type="arabicPeriod"/>
            </a:pPr>
            <a:r>
              <a:rPr lang="ru-RU" b="1" dirty="0"/>
              <a:t>Российская Федерация. Законы.</a:t>
            </a:r>
            <a:r>
              <a:rPr lang="ru-RU" dirty="0"/>
              <a:t> О полиции : Федеральный закон № 3-ФЗ : [принят 7 февраля 2011 г.] // </a:t>
            </a:r>
            <a:r>
              <a:rPr lang="ru-RU" dirty="0" smtClean="0"/>
              <a:t>Справ.-правовая система </a:t>
            </a:r>
            <a:r>
              <a:rPr lang="ru-RU" dirty="0"/>
              <a:t>«</a:t>
            </a:r>
            <a:r>
              <a:rPr lang="ru-RU" dirty="0" err="1"/>
              <a:t>КонсультантПлюс</a:t>
            </a:r>
            <a:r>
              <a:rPr lang="ru-RU" dirty="0"/>
              <a:t>» : [сайт]. – URL: http://www.consultant.ru (дата обращения: 09.04.2022). – Текст : электронный</a:t>
            </a:r>
            <a:r>
              <a:rPr lang="ru-RU" dirty="0" smtClean="0"/>
              <a:t>.</a:t>
            </a:r>
            <a:endParaRPr lang="ru-RU" dirty="0"/>
          </a:p>
        </p:txBody>
      </p:sp>
    </p:spTree>
    <p:extLst>
      <p:ext uri="{BB962C8B-B14F-4D97-AF65-F5344CB8AC3E}">
        <p14:creationId xmlns:p14="http://schemas.microsoft.com/office/powerpoint/2010/main" val="4072404258"/>
      </p:ext>
    </p:extLst>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579419"/>
          </a:xfrm>
        </p:spPr>
        <p:txBody>
          <a:bodyPr/>
          <a:lstStyle/>
          <a:p>
            <a:r>
              <a:rPr lang="ru-RU" sz="2400" b="1" dirty="0">
                <a:solidFill>
                  <a:srgbClr val="FFC000"/>
                </a:solidFill>
              </a:rPr>
              <a:t>СПИСОК ИСПОЛЬЗОВАННЫХ ИСТОЧНИКОВ</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2185433" y="764704"/>
            <a:ext cx="4773166" cy="461665"/>
          </a:xfrm>
          <a:prstGeom prst="rect">
            <a:avLst/>
          </a:prstGeom>
          <a:noFill/>
        </p:spPr>
        <p:txBody>
          <a:bodyPr wrap="none" rtlCol="0">
            <a:spAutoFit/>
          </a:bodyPr>
          <a:lstStyle/>
          <a:p>
            <a:pPr algn="ctr"/>
            <a:r>
              <a:rPr lang="ru-RU" sz="2400" b="1" dirty="0"/>
              <a:t>Нормативные правовые акты</a:t>
            </a:r>
            <a:endParaRPr lang="ru-RU" sz="2400" b="1" dirty="0">
              <a:effectLst>
                <a:outerShdw blurRad="38100" dist="38100" dir="2700000" algn="tl">
                  <a:srgbClr val="000000">
                    <a:alpha val="43137"/>
                  </a:srgbClr>
                </a:outerShdw>
              </a:effectLst>
            </a:endParaRPr>
          </a:p>
        </p:txBody>
      </p:sp>
      <p:sp>
        <p:nvSpPr>
          <p:cNvPr id="6" name="TextBox 5"/>
          <p:cNvSpPr txBox="1"/>
          <p:nvPr/>
        </p:nvSpPr>
        <p:spPr>
          <a:xfrm>
            <a:off x="554658" y="1268760"/>
            <a:ext cx="8089307" cy="4801314"/>
          </a:xfrm>
          <a:prstGeom prst="rect">
            <a:avLst/>
          </a:prstGeom>
          <a:noFill/>
        </p:spPr>
        <p:txBody>
          <a:bodyPr wrap="square" rtlCol="0">
            <a:spAutoFit/>
          </a:bodyPr>
          <a:lstStyle/>
          <a:p>
            <a:pPr lvl="0" indent="457200" algn="just">
              <a:buFont typeface="+mj-lt"/>
              <a:buAutoNum type="arabicPeriod" startAt="5"/>
            </a:pPr>
            <a:r>
              <a:rPr lang="ru-RU" b="1" dirty="0" smtClean="0"/>
              <a:t>Российская </a:t>
            </a:r>
            <a:r>
              <a:rPr lang="ru-RU" b="1" dirty="0"/>
              <a:t>Федерация. Законы. </a:t>
            </a:r>
            <a:r>
              <a:rPr lang="ru-RU" dirty="0"/>
              <a:t>Об оперативно-розыскной деятельности : Федеральный закон № 144-ФЗ : [принят 12 августа 1995 г.] // </a:t>
            </a:r>
            <a:r>
              <a:rPr lang="ru-RU" dirty="0" smtClean="0"/>
              <a:t>Справ.-правовая система </a:t>
            </a:r>
            <a:r>
              <a:rPr lang="ru-RU" dirty="0"/>
              <a:t>«</a:t>
            </a:r>
            <a:r>
              <a:rPr lang="ru-RU" dirty="0" err="1"/>
              <a:t>КонсультантПлюс</a:t>
            </a:r>
            <a:r>
              <a:rPr lang="ru-RU" dirty="0"/>
              <a:t>» : [сайт]. – URL: http://www.consultant.ru (дата обращения: 09.04.2022). – Текст : электронный.</a:t>
            </a:r>
          </a:p>
          <a:p>
            <a:pPr lvl="0" indent="457200" algn="just">
              <a:buFont typeface="+mj-lt"/>
              <a:buAutoNum type="arabicPeriod" startAt="5"/>
            </a:pPr>
            <a:r>
              <a:rPr lang="ru-RU" b="1" dirty="0" smtClean="0"/>
              <a:t>Российская </a:t>
            </a:r>
            <a:r>
              <a:rPr lang="ru-RU" b="1" dirty="0"/>
              <a:t>Федерация. Законы. </a:t>
            </a:r>
            <a:r>
              <a:rPr lang="ru-RU" dirty="0"/>
              <a:t>О государственной защите судей, должностных лиц правоохранительных и контролирующих органов : Федеральный закон Российской Федерации № 45-ФЗ : [принят 20 апреля 1995 г.] // </a:t>
            </a:r>
            <a:r>
              <a:rPr lang="ru-RU" dirty="0" smtClean="0"/>
              <a:t>Справ.-правовая система </a:t>
            </a:r>
            <a:r>
              <a:rPr lang="ru-RU" dirty="0"/>
              <a:t>«</a:t>
            </a:r>
            <a:r>
              <a:rPr lang="ru-RU" dirty="0" err="1"/>
              <a:t>КонсультантПлюс</a:t>
            </a:r>
            <a:r>
              <a:rPr lang="ru-RU" dirty="0"/>
              <a:t>» : [сайт]. – URL: http://www.consultant.ru (дата обращения: 09.04.2022). – Текст : электронный.</a:t>
            </a:r>
          </a:p>
          <a:p>
            <a:pPr lvl="0" indent="457200" algn="just">
              <a:buFont typeface="+mj-lt"/>
              <a:buAutoNum type="arabicPeriod" startAt="5"/>
            </a:pPr>
            <a:r>
              <a:rPr lang="ru-RU" b="1" dirty="0" smtClean="0"/>
              <a:t>Российская </a:t>
            </a:r>
            <a:r>
              <a:rPr lang="ru-RU" b="1" dirty="0"/>
              <a:t>Федерация. Законы. </a:t>
            </a:r>
            <a:r>
              <a:rPr lang="ru-RU" dirty="0"/>
              <a:t>О государственной защите потерпевших, свидетелей и иных участников уголовного судопроизводства : Федеральный закон Российской Федерации </a:t>
            </a:r>
            <a:r>
              <a:rPr lang="ru-RU" dirty="0" smtClean="0"/>
              <a:t/>
            </a:r>
            <a:br>
              <a:rPr lang="ru-RU" dirty="0" smtClean="0"/>
            </a:br>
            <a:r>
              <a:rPr lang="ru-RU" dirty="0" smtClean="0"/>
              <a:t>№ 119-ФЗ  </a:t>
            </a:r>
            <a:r>
              <a:rPr lang="ru-RU" dirty="0"/>
              <a:t>: [принят 20 августа 2004 г.] // </a:t>
            </a:r>
            <a:r>
              <a:rPr lang="ru-RU" dirty="0" smtClean="0"/>
              <a:t>Справ.-правовая система </a:t>
            </a:r>
            <a:r>
              <a:rPr lang="ru-RU" dirty="0"/>
              <a:t>«</a:t>
            </a:r>
            <a:r>
              <a:rPr lang="ru-RU" dirty="0" err="1"/>
              <a:t>КонсультантПлюс</a:t>
            </a:r>
            <a:r>
              <a:rPr lang="ru-RU" dirty="0"/>
              <a:t>» : [сайт]. – URL: http://www.consultant.ru (дата обращения: 09.04.2022). – Текст : электронный.</a:t>
            </a:r>
          </a:p>
        </p:txBody>
      </p:sp>
    </p:spTree>
    <p:extLst>
      <p:ext uri="{BB962C8B-B14F-4D97-AF65-F5344CB8AC3E}">
        <p14:creationId xmlns:p14="http://schemas.microsoft.com/office/powerpoint/2010/main" val="1281680128"/>
      </p:ext>
    </p:extLst>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579419"/>
          </a:xfrm>
        </p:spPr>
        <p:txBody>
          <a:bodyPr/>
          <a:lstStyle/>
          <a:p>
            <a:r>
              <a:rPr lang="ru-RU" sz="2400" b="1" dirty="0">
                <a:solidFill>
                  <a:srgbClr val="FFC000"/>
                </a:solidFill>
              </a:rPr>
              <a:t>СПИСОК ИСПОЛЬЗОВАННЫХ ИСТОЧНИКОВ</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2185433" y="764704"/>
            <a:ext cx="4773166" cy="461665"/>
          </a:xfrm>
          <a:prstGeom prst="rect">
            <a:avLst/>
          </a:prstGeom>
          <a:noFill/>
        </p:spPr>
        <p:txBody>
          <a:bodyPr wrap="none" rtlCol="0">
            <a:spAutoFit/>
          </a:bodyPr>
          <a:lstStyle/>
          <a:p>
            <a:pPr algn="ctr"/>
            <a:r>
              <a:rPr lang="ru-RU" sz="2400" b="1" dirty="0"/>
              <a:t>Нормативные правовые акты</a:t>
            </a:r>
            <a:endParaRPr lang="ru-RU" sz="2400" b="1" dirty="0">
              <a:effectLst>
                <a:outerShdw blurRad="38100" dist="38100" dir="2700000" algn="tl">
                  <a:srgbClr val="000000">
                    <a:alpha val="43137"/>
                  </a:srgbClr>
                </a:outerShdw>
              </a:effectLst>
            </a:endParaRPr>
          </a:p>
        </p:txBody>
      </p:sp>
      <p:sp>
        <p:nvSpPr>
          <p:cNvPr id="6" name="TextBox 5"/>
          <p:cNvSpPr txBox="1"/>
          <p:nvPr/>
        </p:nvSpPr>
        <p:spPr>
          <a:xfrm>
            <a:off x="554658" y="1268760"/>
            <a:ext cx="8089307" cy="3693319"/>
          </a:xfrm>
          <a:prstGeom prst="rect">
            <a:avLst/>
          </a:prstGeom>
          <a:noFill/>
        </p:spPr>
        <p:txBody>
          <a:bodyPr wrap="square" rtlCol="0">
            <a:spAutoFit/>
          </a:bodyPr>
          <a:lstStyle/>
          <a:p>
            <a:pPr lvl="0" indent="457200" algn="just">
              <a:buFont typeface="+mj-lt"/>
              <a:buAutoNum type="arabicPeriod" startAt="8"/>
            </a:pPr>
            <a:r>
              <a:rPr lang="ru-RU" b="1" dirty="0" smtClean="0"/>
              <a:t>Российская </a:t>
            </a:r>
            <a:r>
              <a:rPr lang="ru-RU" b="1" dirty="0"/>
              <a:t>Федерация. Законы. </a:t>
            </a:r>
            <a:r>
              <a:rPr lang="ru-RU" dirty="0"/>
              <a:t>О некоторых вопросах Министерства внутренних дел Российской Федерации : указ Президента Российской Федерации № 1316 : [принят 6 сентября 2008 г.] // </a:t>
            </a:r>
            <a:r>
              <a:rPr lang="ru-RU" dirty="0" smtClean="0"/>
              <a:t>Справ.-правовая система </a:t>
            </a:r>
            <a:r>
              <a:rPr lang="ru-RU" dirty="0"/>
              <a:t>«</a:t>
            </a:r>
            <a:r>
              <a:rPr lang="ru-RU" dirty="0" err="1"/>
              <a:t>КонсультантПлюс</a:t>
            </a:r>
            <a:r>
              <a:rPr lang="ru-RU" dirty="0"/>
              <a:t>» : [сайт]. – URL: http://www.consultant.ru (дата обращения: 09.04.2022). – Текст : электронный.</a:t>
            </a:r>
          </a:p>
          <a:p>
            <a:pPr lvl="0" algn="just"/>
            <a:r>
              <a:rPr lang="ru-RU" b="1" dirty="0" smtClean="0"/>
              <a:t>9. Российская </a:t>
            </a:r>
            <a:r>
              <a:rPr lang="ru-RU" b="1" dirty="0"/>
              <a:t>Федерация. Законы. </a:t>
            </a:r>
            <a:r>
              <a:rPr lang="ru-RU" dirty="0"/>
              <a:t>О применении судами законодательства о необходимой обороне и причинении вреда при задержании лица, совершившего преступление : постановление Пленума Верховного Суда Российской Федерации № 19 : [принято 27 сентября 2012 г.] // Справ.-правовая система «</a:t>
            </a:r>
            <a:r>
              <a:rPr lang="ru-RU" dirty="0" err="1"/>
              <a:t>КонсультантПлюс</a:t>
            </a:r>
            <a:r>
              <a:rPr lang="ru-RU" dirty="0"/>
              <a:t>» : [сайт]. – </a:t>
            </a:r>
            <a:r>
              <a:rPr lang="ru-RU" dirty="0" err="1"/>
              <a:t>URL</a:t>
            </a:r>
            <a:r>
              <a:rPr lang="ru-RU" dirty="0"/>
              <a:t>: </a:t>
            </a:r>
            <a:r>
              <a:rPr lang="ru-RU" dirty="0" err="1"/>
              <a:t>http</a:t>
            </a:r>
            <a:r>
              <a:rPr lang="ru-RU" dirty="0"/>
              <a:t>://</a:t>
            </a:r>
            <a:r>
              <a:rPr lang="ru-RU" dirty="0" err="1"/>
              <a:t>www.consultant.ru</a:t>
            </a:r>
            <a:r>
              <a:rPr lang="ru-RU" dirty="0"/>
              <a:t> (дата обращения: 09.04.2022). – Текст : электронный.</a:t>
            </a:r>
          </a:p>
        </p:txBody>
      </p:sp>
      <p:sp>
        <p:nvSpPr>
          <p:cNvPr id="7" name="TextBox 6"/>
          <p:cNvSpPr txBox="1"/>
          <p:nvPr/>
        </p:nvSpPr>
        <p:spPr>
          <a:xfrm>
            <a:off x="107504" y="6476239"/>
            <a:ext cx="920317" cy="369332"/>
          </a:xfrm>
          <a:prstGeom prst="rect">
            <a:avLst/>
          </a:prstGeom>
          <a:noFill/>
        </p:spPr>
        <p:txBody>
          <a:bodyPr wrap="none" rtlCol="0">
            <a:spAutoFit/>
          </a:bodyPr>
          <a:lstStyle/>
          <a:p>
            <a:r>
              <a:rPr lang="ru-RU" dirty="0" smtClean="0">
                <a:hlinkClick r:id="rId3" action="ppaction://hlinksldjump"/>
              </a:rPr>
              <a:t>Тема 4</a:t>
            </a:r>
            <a:endParaRPr lang="ru-RU" dirty="0"/>
          </a:p>
        </p:txBody>
      </p:sp>
    </p:spTree>
    <p:extLst>
      <p:ext uri="{BB962C8B-B14F-4D97-AF65-F5344CB8AC3E}">
        <p14:creationId xmlns:p14="http://schemas.microsoft.com/office/powerpoint/2010/main" val="3534406495"/>
      </p:ext>
    </p:extLst>
  </p:cSld>
  <p:clrMapOvr>
    <a:masterClrMapping/>
  </p:clrMapOvr>
  <p:transition spd="slow">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579419"/>
          </a:xfrm>
        </p:spPr>
        <p:txBody>
          <a:bodyPr/>
          <a:lstStyle/>
          <a:p>
            <a:r>
              <a:rPr lang="ru-RU" sz="2400" b="1" dirty="0">
                <a:solidFill>
                  <a:srgbClr val="FFC000"/>
                </a:solidFill>
              </a:rPr>
              <a:t>СПИСОК ИСПОЛЬЗОВАННЫХ ИСТОЧНИКОВ</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2185433" y="764704"/>
            <a:ext cx="4887492" cy="461665"/>
          </a:xfrm>
          <a:prstGeom prst="rect">
            <a:avLst/>
          </a:prstGeom>
          <a:noFill/>
        </p:spPr>
        <p:txBody>
          <a:bodyPr wrap="none" rtlCol="0">
            <a:spAutoFit/>
          </a:bodyPr>
          <a:lstStyle/>
          <a:p>
            <a:pPr lvl="0"/>
            <a:r>
              <a:rPr lang="ru-RU" sz="2400" b="1" dirty="0"/>
              <a:t>Учебная и научная литература</a:t>
            </a:r>
            <a:endParaRPr lang="ru-RU" sz="2400" dirty="0"/>
          </a:p>
        </p:txBody>
      </p:sp>
      <p:sp>
        <p:nvSpPr>
          <p:cNvPr id="6" name="TextBox 5"/>
          <p:cNvSpPr txBox="1"/>
          <p:nvPr/>
        </p:nvSpPr>
        <p:spPr>
          <a:xfrm>
            <a:off x="554658" y="1268760"/>
            <a:ext cx="8089307" cy="4801314"/>
          </a:xfrm>
          <a:prstGeom prst="rect">
            <a:avLst/>
          </a:prstGeom>
          <a:noFill/>
        </p:spPr>
        <p:txBody>
          <a:bodyPr wrap="square" rtlCol="0">
            <a:spAutoFit/>
          </a:bodyPr>
          <a:lstStyle/>
          <a:p>
            <a:pPr indent="457200" algn="just">
              <a:buFont typeface="+mj-lt"/>
              <a:buAutoNum type="arabicPeriod"/>
            </a:pPr>
            <a:r>
              <a:rPr lang="ru-RU" b="1" dirty="0" smtClean="0"/>
              <a:t>Астахова, </a:t>
            </a:r>
            <a:r>
              <a:rPr lang="ru-RU" b="1" dirty="0"/>
              <a:t>А. А. </a:t>
            </a:r>
            <a:r>
              <a:rPr lang="ru-RU" dirty="0"/>
              <a:t>Применение оперативной психодиагностики для предотвращения противоправных действий в местах массового скопления граждан / А. А. Астахова, А. А. Артеменко. – Текст : непосредственный // Научно-педагогическое обозрение. – 2017. – № 4 (18). – С. 27–33. </a:t>
            </a:r>
            <a:endParaRPr lang="ru-RU" dirty="0" smtClean="0"/>
          </a:p>
          <a:p>
            <a:pPr indent="457200" algn="just">
              <a:buFont typeface="+mj-lt"/>
              <a:buAutoNum type="arabicPeriod"/>
            </a:pPr>
            <a:r>
              <a:rPr lang="ru-RU" b="1" dirty="0" smtClean="0"/>
              <a:t>Вахнина</a:t>
            </a:r>
            <a:r>
              <a:rPr lang="ru-RU" b="1" dirty="0"/>
              <a:t>, В. В. </a:t>
            </a:r>
            <a:r>
              <a:rPr lang="ru-RU" dirty="0" err="1"/>
              <a:t>Профайлинг</a:t>
            </a:r>
            <a:r>
              <a:rPr lang="ru-RU" dirty="0"/>
              <a:t> в деятельности органов внутренних дел : учебное пособие / В. В. Вахнина, Т. В. Мальцева, </a:t>
            </a:r>
            <a:r>
              <a:rPr lang="ru-RU" dirty="0" smtClean="0"/>
              <a:t/>
            </a:r>
            <a:br>
              <a:rPr lang="ru-RU" dirty="0" smtClean="0"/>
            </a:br>
            <a:r>
              <a:rPr lang="ru-RU" dirty="0" smtClean="0"/>
              <a:t>Т</a:t>
            </a:r>
            <a:r>
              <a:rPr lang="ru-RU" dirty="0"/>
              <a:t>. </a:t>
            </a:r>
            <a:r>
              <a:rPr lang="ru-RU" dirty="0" smtClean="0"/>
              <a:t>В. Михайлова</a:t>
            </a:r>
            <a:r>
              <a:rPr lang="ru-RU" dirty="0"/>
              <a:t>,  </a:t>
            </a:r>
            <a:r>
              <a:rPr lang="ru-RU" dirty="0" smtClean="0"/>
              <a:t>О</a:t>
            </a:r>
            <a:r>
              <a:rPr lang="ru-RU" dirty="0"/>
              <a:t>. А. Ульянина – Москва : Академия управления </a:t>
            </a:r>
            <a:r>
              <a:rPr lang="ru-RU" dirty="0" smtClean="0"/>
              <a:t/>
            </a:r>
            <a:br>
              <a:rPr lang="ru-RU" dirty="0" smtClean="0"/>
            </a:br>
            <a:r>
              <a:rPr lang="ru-RU" dirty="0" smtClean="0"/>
              <a:t>МВД </a:t>
            </a:r>
            <a:r>
              <a:rPr lang="ru-RU" dirty="0"/>
              <a:t>России, 2018. – 100 с. – Текст : непосредственный</a:t>
            </a:r>
            <a:r>
              <a:rPr lang="ru-RU" dirty="0" smtClean="0"/>
              <a:t>.</a:t>
            </a:r>
          </a:p>
          <a:p>
            <a:pPr lvl="0" indent="457200" algn="just">
              <a:buFont typeface="+mj-lt"/>
              <a:buAutoNum type="arabicPeriod"/>
            </a:pPr>
            <a:r>
              <a:rPr lang="ru-RU" b="1" dirty="0" smtClean="0"/>
              <a:t>Иванова, </a:t>
            </a:r>
            <a:r>
              <a:rPr lang="ru-RU" b="1" dirty="0"/>
              <a:t>А. М. </a:t>
            </a:r>
            <a:r>
              <a:rPr lang="ru-RU" dirty="0"/>
              <a:t>Профессиональный психологический отбор сотрудников органов внутренних дел-профайлеров / А. М. Иванова, </a:t>
            </a:r>
            <a:r>
              <a:rPr lang="ru-RU" dirty="0" smtClean="0"/>
              <a:t> </a:t>
            </a:r>
            <a:br>
              <a:rPr lang="ru-RU" dirty="0" smtClean="0"/>
            </a:br>
            <a:r>
              <a:rPr lang="ru-RU" dirty="0" smtClean="0"/>
              <a:t>И. А. Воробьев </a:t>
            </a:r>
            <a:r>
              <a:rPr lang="ru-RU" dirty="0"/>
              <a:t>– Текст : непосредственный // Проблемы современного педагогического образования. – 2016. – № 50-3. – С. 282–291.</a:t>
            </a:r>
          </a:p>
          <a:p>
            <a:pPr lvl="0" indent="457200" algn="just">
              <a:buFont typeface="+mj-lt"/>
              <a:buAutoNum type="arabicPeriod"/>
            </a:pPr>
            <a:r>
              <a:rPr lang="ru-RU" b="1" dirty="0" smtClean="0"/>
              <a:t>Нырков, </a:t>
            </a:r>
            <a:r>
              <a:rPr lang="ru-RU" b="1" dirty="0"/>
              <a:t>В. Г. </a:t>
            </a:r>
            <a:r>
              <a:rPr lang="ru-RU" dirty="0"/>
              <a:t>Некоторые аспекты осуществления меры безопасности «личная охрана» при сопровождении защищаемых лиц на автотранспорте / В. Г. Нырков. – Текст : непосредственный // Евразийский юридический журнал. – 2015. – № 6 (85). – С. 284–285.</a:t>
            </a:r>
          </a:p>
        </p:txBody>
      </p:sp>
    </p:spTree>
    <p:extLst>
      <p:ext uri="{BB962C8B-B14F-4D97-AF65-F5344CB8AC3E}">
        <p14:creationId xmlns:p14="http://schemas.microsoft.com/office/powerpoint/2010/main" val="1633682374"/>
      </p:ext>
    </p:extLst>
  </p:cSld>
  <p:clrMapOvr>
    <a:masterClrMapping/>
  </p:clrMapOvr>
  <p:transition spd="slow">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579419"/>
          </a:xfrm>
        </p:spPr>
        <p:txBody>
          <a:bodyPr/>
          <a:lstStyle/>
          <a:p>
            <a:r>
              <a:rPr lang="ru-RU" sz="2400" b="1" dirty="0">
                <a:solidFill>
                  <a:srgbClr val="FFC000"/>
                </a:solidFill>
              </a:rPr>
              <a:t>СПИСОК ИСПОЛЬЗОВАННЫХ ИСТОЧНИКОВ</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2185433" y="764704"/>
            <a:ext cx="4887492" cy="461665"/>
          </a:xfrm>
          <a:prstGeom prst="rect">
            <a:avLst/>
          </a:prstGeom>
          <a:noFill/>
        </p:spPr>
        <p:txBody>
          <a:bodyPr wrap="none" rtlCol="0">
            <a:spAutoFit/>
          </a:bodyPr>
          <a:lstStyle/>
          <a:p>
            <a:pPr lvl="0"/>
            <a:r>
              <a:rPr lang="ru-RU" sz="2400" b="1" dirty="0"/>
              <a:t>Учебная и научная литература</a:t>
            </a:r>
            <a:endParaRPr lang="ru-RU" sz="2400" dirty="0"/>
          </a:p>
        </p:txBody>
      </p:sp>
      <p:sp>
        <p:nvSpPr>
          <p:cNvPr id="6" name="TextBox 5"/>
          <p:cNvSpPr txBox="1"/>
          <p:nvPr/>
        </p:nvSpPr>
        <p:spPr>
          <a:xfrm>
            <a:off x="554658" y="1268760"/>
            <a:ext cx="8089307" cy="5355312"/>
          </a:xfrm>
          <a:prstGeom prst="rect">
            <a:avLst/>
          </a:prstGeom>
          <a:noFill/>
        </p:spPr>
        <p:txBody>
          <a:bodyPr wrap="square" rtlCol="0">
            <a:spAutoFit/>
          </a:bodyPr>
          <a:lstStyle/>
          <a:p>
            <a:pPr lvl="0" indent="457200" algn="just">
              <a:buFont typeface="+mj-lt"/>
              <a:buAutoNum type="arabicPeriod" startAt="5"/>
            </a:pPr>
            <a:r>
              <a:rPr lang="ru-RU" b="1" dirty="0" smtClean="0"/>
              <a:t>Нырков, </a:t>
            </a:r>
            <a:r>
              <a:rPr lang="ru-RU" b="1" dirty="0"/>
              <a:t>В. Г.</a:t>
            </a:r>
            <a:r>
              <a:rPr lang="ru-RU" dirty="0"/>
              <a:t> О некоторых правовых аспектах применения меры безопасности «личная охрана» в отношении потерпевших, свидетелей и иных участников уголовного судопроизводства / В. Г. Нырков. – Текст : непосредственный // Актуальные проблемы права и государства в XXI веке. – 2016. – Т. 8. – № 4. – С. 313–317.</a:t>
            </a:r>
          </a:p>
          <a:p>
            <a:pPr lvl="0" indent="457200" algn="just">
              <a:buFont typeface="+mj-lt"/>
              <a:buAutoNum type="arabicPeriod" startAt="5"/>
            </a:pPr>
            <a:r>
              <a:rPr lang="ru-RU" b="1" dirty="0" err="1" smtClean="0"/>
              <a:t>Огрыза</a:t>
            </a:r>
            <a:r>
              <a:rPr lang="ru-RU" b="1" dirty="0" smtClean="0"/>
              <a:t>, </a:t>
            </a:r>
            <a:r>
              <a:rPr lang="ru-RU" b="1" dirty="0"/>
              <a:t>А. В.</a:t>
            </a:r>
            <a:r>
              <a:rPr lang="ru-RU" dirty="0"/>
              <a:t> Правовые вопросы применения специальных средств и огнестрельного оружия при осуществлении личной охраны / А. В. </a:t>
            </a:r>
            <a:r>
              <a:rPr lang="ru-RU" dirty="0" err="1"/>
              <a:t>Огрыза</a:t>
            </a:r>
            <a:r>
              <a:rPr lang="ru-RU" dirty="0"/>
              <a:t>. –  Текст : непосредственный // Актуальные проблемы права и государства в XXI веке. – 2015. – Т. 7. – № 5. – С. 248–252.</a:t>
            </a:r>
          </a:p>
          <a:p>
            <a:pPr lvl="0" indent="457200" algn="just">
              <a:buFont typeface="+mj-lt"/>
              <a:buAutoNum type="arabicPeriod" startAt="5"/>
            </a:pPr>
            <a:r>
              <a:rPr lang="ru-RU" dirty="0"/>
              <a:t>Памятка сотрудникам ОВД по правовым основам и порядку применения огнестрельного оружия при исполнении служебных обязанностей (в схемах) 2019 г. / Московский университет МВД России имени В. Я. </a:t>
            </a:r>
            <a:r>
              <a:rPr lang="ru-RU" dirty="0" err="1"/>
              <a:t>Кикотя</a:t>
            </a:r>
            <a:r>
              <a:rPr lang="ru-RU" dirty="0"/>
              <a:t>. – Москва, 2019</a:t>
            </a:r>
            <a:r>
              <a:rPr lang="ru-RU" dirty="0" smtClean="0"/>
              <a:t>.</a:t>
            </a:r>
          </a:p>
          <a:p>
            <a:pPr indent="457200" algn="just">
              <a:buFont typeface="+mj-lt"/>
              <a:buAutoNum type="arabicPeriod" startAt="5"/>
            </a:pPr>
            <a:r>
              <a:rPr lang="ru-RU" b="1" dirty="0" smtClean="0"/>
              <a:t>Соловей, </a:t>
            </a:r>
            <a:r>
              <a:rPr lang="ru-RU" b="1" dirty="0"/>
              <a:t>Ю. П.</a:t>
            </a:r>
            <a:r>
              <a:rPr lang="ru-RU" dirty="0"/>
              <a:t> Теория и практика применения сотрудниками милиции огнестрельного оружия : учебно-практическое пособие / Ю. П. Соловей, А. И. Каплунов; Министерство внутренних дел Российской Федерации. – Омск : Высшая школа милиции МВД России, 1995. – 146 с. – Текст : непосредственный.</a:t>
            </a:r>
          </a:p>
          <a:p>
            <a:pPr lvl="0"/>
            <a:endParaRPr lang="ru-RU" dirty="0"/>
          </a:p>
        </p:txBody>
      </p:sp>
    </p:spTree>
    <p:extLst>
      <p:ext uri="{BB962C8B-B14F-4D97-AF65-F5344CB8AC3E}">
        <p14:creationId xmlns:p14="http://schemas.microsoft.com/office/powerpoint/2010/main" val="2954427615"/>
      </p:ext>
    </p:extLst>
  </p:cSld>
  <p:clrMapOvr>
    <a:masterClrMapping/>
  </p:clrMapOvr>
  <p:transition spd="slow">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579419"/>
          </a:xfrm>
        </p:spPr>
        <p:txBody>
          <a:bodyPr/>
          <a:lstStyle/>
          <a:p>
            <a:r>
              <a:rPr lang="ru-RU" sz="2400" b="1" dirty="0">
                <a:solidFill>
                  <a:srgbClr val="FFC000"/>
                </a:solidFill>
              </a:rPr>
              <a:t>СПИСОК ИСПОЛЬЗОВАННЫХ ИСТОЧНИКОВ</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2185433" y="764704"/>
            <a:ext cx="4887492" cy="461665"/>
          </a:xfrm>
          <a:prstGeom prst="rect">
            <a:avLst/>
          </a:prstGeom>
          <a:noFill/>
        </p:spPr>
        <p:txBody>
          <a:bodyPr wrap="none" rtlCol="0">
            <a:spAutoFit/>
          </a:bodyPr>
          <a:lstStyle/>
          <a:p>
            <a:pPr lvl="0"/>
            <a:r>
              <a:rPr lang="ru-RU" sz="2400" b="1" dirty="0"/>
              <a:t>Учебная и научная литература</a:t>
            </a:r>
            <a:endParaRPr lang="ru-RU" sz="2400" dirty="0"/>
          </a:p>
        </p:txBody>
      </p:sp>
      <p:sp>
        <p:nvSpPr>
          <p:cNvPr id="6" name="TextBox 5"/>
          <p:cNvSpPr txBox="1"/>
          <p:nvPr/>
        </p:nvSpPr>
        <p:spPr>
          <a:xfrm>
            <a:off x="554658" y="1268760"/>
            <a:ext cx="8089307" cy="2031325"/>
          </a:xfrm>
          <a:prstGeom prst="rect">
            <a:avLst/>
          </a:prstGeom>
          <a:noFill/>
        </p:spPr>
        <p:txBody>
          <a:bodyPr wrap="square" rtlCol="0">
            <a:spAutoFit/>
          </a:bodyPr>
          <a:lstStyle/>
          <a:p>
            <a:pPr lvl="0" algn="just"/>
            <a:r>
              <a:rPr lang="ru-RU" b="1" dirty="0" smtClean="0"/>
              <a:t>9. Романов, </a:t>
            </a:r>
            <a:r>
              <a:rPr lang="ru-RU" b="1" dirty="0"/>
              <a:t>А. А.</a:t>
            </a:r>
            <a:r>
              <a:rPr lang="ru-RU" dirty="0"/>
              <a:t> Проблемы и алгоритмы обеспечения личной безопасности сотрудников органов внутренних дел в ситуациях, связанных с применением огнестрельного оружия : учебно-практическое пособие / А. А. Романов, Р. А. </a:t>
            </a:r>
            <a:r>
              <a:rPr lang="ru-RU" dirty="0" err="1"/>
              <a:t>Ахияров</a:t>
            </a:r>
            <a:r>
              <a:rPr lang="ru-RU" dirty="0"/>
              <a:t>, В. И. Давлетов, Р. Р. </a:t>
            </a:r>
            <a:r>
              <a:rPr lang="ru-RU" dirty="0" err="1"/>
              <a:t>Музафин</a:t>
            </a:r>
            <a:r>
              <a:rPr lang="ru-RU" dirty="0"/>
              <a:t>. – Уфа : Уфимский ЮИ МВД России, 2020. – 32 с. – Текст : непосредственный.</a:t>
            </a:r>
          </a:p>
          <a:p>
            <a:pPr lvl="0"/>
            <a:endParaRPr lang="ru-RU" dirty="0"/>
          </a:p>
        </p:txBody>
      </p:sp>
    </p:spTree>
    <p:extLst>
      <p:ext uri="{BB962C8B-B14F-4D97-AF65-F5344CB8AC3E}">
        <p14:creationId xmlns:p14="http://schemas.microsoft.com/office/powerpoint/2010/main" val="1492765080"/>
      </p:ext>
    </p:extLst>
  </p:cSld>
  <p:clrMapOvr>
    <a:masterClrMapping/>
  </p:clrMapOvr>
  <p:transition spd="slow">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579419"/>
          </a:xfrm>
        </p:spPr>
        <p:txBody>
          <a:bodyPr/>
          <a:lstStyle/>
          <a:p>
            <a:r>
              <a:rPr lang="ru-RU" sz="3600" b="1" dirty="0">
                <a:solidFill>
                  <a:srgbClr val="FFC000"/>
                </a:solidFill>
              </a:rPr>
              <a:t>ПРИЛОЖЕНИЯ</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580267" y="476672"/>
            <a:ext cx="8063699" cy="1200329"/>
          </a:xfrm>
          <a:prstGeom prst="rect">
            <a:avLst/>
          </a:prstGeom>
          <a:noFill/>
        </p:spPr>
        <p:txBody>
          <a:bodyPr wrap="square" rtlCol="0">
            <a:spAutoFit/>
          </a:bodyPr>
          <a:lstStyle/>
          <a:p>
            <a:pPr lvl="0" algn="r"/>
            <a:r>
              <a:rPr lang="ru-RU" sz="2400" b="1" dirty="0"/>
              <a:t>Приложение 1</a:t>
            </a:r>
          </a:p>
          <a:p>
            <a:pPr lvl="0" algn="ctr"/>
            <a:r>
              <a:rPr lang="ru-RU" sz="2400" dirty="0"/>
              <a:t>П</a:t>
            </a:r>
            <a:r>
              <a:rPr lang="ru-RU" sz="2400" dirty="0" smtClean="0"/>
              <a:t>римерный план составления рапорта о применении огнестрельного оружия сотрудниками полиции</a:t>
            </a:r>
            <a:endParaRPr lang="ru-RU" sz="2400" dirty="0"/>
          </a:p>
        </p:txBody>
      </p:sp>
      <p:sp>
        <p:nvSpPr>
          <p:cNvPr id="6" name="TextBox 5"/>
          <p:cNvSpPr txBox="1"/>
          <p:nvPr/>
        </p:nvSpPr>
        <p:spPr>
          <a:xfrm>
            <a:off x="554657" y="1628800"/>
            <a:ext cx="8089307" cy="5078313"/>
          </a:xfrm>
          <a:prstGeom prst="rect">
            <a:avLst/>
          </a:prstGeom>
          <a:noFill/>
        </p:spPr>
        <p:txBody>
          <a:bodyPr wrap="square" rtlCol="0">
            <a:spAutoFit/>
          </a:bodyPr>
          <a:lstStyle/>
          <a:p>
            <a:pPr algn="just"/>
            <a:r>
              <a:rPr lang="ru-RU" dirty="0"/>
              <a:t>1. Предварительная информация:</a:t>
            </a:r>
          </a:p>
          <a:p>
            <a:pPr marL="285750" lvl="0" indent="-285750" algn="just">
              <a:buFont typeface="Wingdings" pitchFamily="2" charset="2"/>
              <a:buChar char="ü"/>
            </a:pPr>
            <a:r>
              <a:rPr lang="ru-RU" dirty="0"/>
              <a:t>информация о наличии угрозы нападения;</a:t>
            </a:r>
          </a:p>
          <a:p>
            <a:pPr marL="285750" lvl="0" indent="-285750" algn="just">
              <a:buFont typeface="Wingdings" pitchFamily="2" charset="2"/>
              <a:buChar char="ü"/>
            </a:pPr>
            <a:r>
              <a:rPr lang="ru-RU" dirty="0"/>
              <a:t>информация, характеризующая личность правонарушителя, </a:t>
            </a:r>
            <a:r>
              <a:rPr lang="ru-RU" dirty="0" err="1"/>
              <a:t>угрозоносителя</a:t>
            </a:r>
            <a:r>
              <a:rPr lang="ru-RU" dirty="0"/>
              <a:t>: о его судимостях, возможной вооруженности; дерзости, отношении к полиции; о состоянии алкогольного опьянения, наркотического опьянения, психического заболевания, физической подготовленности (в особенности владение приемами различных видов борьбы);</a:t>
            </a:r>
          </a:p>
          <a:p>
            <a:pPr marL="285750" lvl="0" indent="-285750" algn="just">
              <a:buFont typeface="Wingdings" pitchFamily="2" charset="2"/>
              <a:buChar char="ü"/>
            </a:pPr>
            <a:r>
              <a:rPr lang="ru-RU" dirty="0"/>
              <a:t>оперативные данные, например, о намерениях </a:t>
            </a:r>
            <a:r>
              <a:rPr lang="ru-RU" dirty="0" err="1"/>
              <a:t>угрозоносителя</a:t>
            </a:r>
            <a:r>
              <a:rPr lang="ru-RU" dirty="0"/>
              <a:t>;</a:t>
            </a:r>
          </a:p>
          <a:p>
            <a:pPr marL="285750" lvl="0" indent="-285750" algn="just">
              <a:buFont typeface="Wingdings" pitchFamily="2" charset="2"/>
              <a:buChar char="ü"/>
            </a:pPr>
            <a:r>
              <a:rPr lang="ru-RU" dirty="0"/>
              <a:t>информация об обстановке по маршруту движения.</a:t>
            </a:r>
          </a:p>
          <a:p>
            <a:pPr algn="just"/>
            <a:r>
              <a:rPr lang="ru-RU" dirty="0"/>
              <a:t>2. Подготовка к операции:</a:t>
            </a:r>
          </a:p>
          <a:p>
            <a:pPr marL="285750" indent="-285750" algn="just">
              <a:buFont typeface="Wingdings" pitchFamily="2" charset="2"/>
              <a:buChar char="ü"/>
            </a:pPr>
            <a:r>
              <a:rPr lang="ru-RU" dirty="0" smtClean="0"/>
              <a:t>особенности </a:t>
            </a:r>
            <a:r>
              <a:rPr lang="ru-RU" dirty="0"/>
              <a:t>и порядок выдвижения на место (передвижения по маршруту);</a:t>
            </a:r>
          </a:p>
          <a:p>
            <a:pPr marL="285750" indent="-285750" algn="just">
              <a:buFont typeface="Wingdings" pitchFamily="2" charset="2"/>
              <a:buChar char="ü"/>
            </a:pPr>
            <a:r>
              <a:rPr lang="ru-RU" dirty="0" smtClean="0"/>
              <a:t>состав </a:t>
            </a:r>
            <a:r>
              <a:rPr lang="ru-RU" dirty="0"/>
              <a:t>группы;</a:t>
            </a:r>
          </a:p>
          <a:p>
            <a:pPr marL="285750" indent="-285750" algn="just">
              <a:buFont typeface="Wingdings" pitchFamily="2" charset="2"/>
              <a:buChar char="ü"/>
            </a:pPr>
            <a:r>
              <a:rPr lang="ru-RU" dirty="0" smtClean="0"/>
              <a:t>вооруженность </a:t>
            </a:r>
            <a:r>
              <a:rPr lang="ru-RU" dirty="0"/>
              <a:t>группы, наличие транспорта, специальных средств и т. д.;</a:t>
            </a:r>
          </a:p>
          <a:p>
            <a:pPr marL="285750" indent="-285750" algn="just">
              <a:buFont typeface="Wingdings" pitchFamily="2" charset="2"/>
              <a:buChar char="ü"/>
            </a:pPr>
            <a:r>
              <a:rPr lang="ru-RU" dirty="0" smtClean="0"/>
              <a:t>расстановка </a:t>
            </a:r>
            <a:r>
              <a:rPr lang="ru-RU" dirty="0"/>
              <a:t>сил (кратко).</a:t>
            </a:r>
          </a:p>
          <a:p>
            <a:pPr lvl="0" algn="just"/>
            <a:endParaRPr lang="ru-RU" dirty="0"/>
          </a:p>
        </p:txBody>
      </p:sp>
    </p:spTree>
    <p:extLst>
      <p:ext uri="{BB962C8B-B14F-4D97-AF65-F5344CB8AC3E}">
        <p14:creationId xmlns:p14="http://schemas.microsoft.com/office/powerpoint/2010/main" val="2872137599"/>
      </p:ext>
    </p:extLst>
  </p:cSld>
  <p:clrMapOvr>
    <a:masterClrMapping/>
  </p:clrMapOvr>
  <p:transition spd="slow">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6" name="TextBox 5"/>
          <p:cNvSpPr txBox="1"/>
          <p:nvPr/>
        </p:nvSpPr>
        <p:spPr>
          <a:xfrm>
            <a:off x="567662" y="404664"/>
            <a:ext cx="8089307" cy="5632311"/>
          </a:xfrm>
          <a:prstGeom prst="rect">
            <a:avLst/>
          </a:prstGeom>
          <a:noFill/>
        </p:spPr>
        <p:txBody>
          <a:bodyPr wrap="square" rtlCol="0">
            <a:spAutoFit/>
          </a:bodyPr>
          <a:lstStyle/>
          <a:p>
            <a:pPr algn="just"/>
            <a:r>
              <a:rPr lang="ru-RU" dirty="0"/>
              <a:t>3. Место огневого контакта. Первый контакт с нарушителем:</a:t>
            </a:r>
          </a:p>
          <a:p>
            <a:pPr marL="285750" lvl="0" indent="-285750" algn="just">
              <a:buFont typeface="Wingdings" pitchFamily="2" charset="2"/>
              <a:buChar char="ü"/>
            </a:pPr>
            <a:r>
              <a:rPr lang="ru-RU" dirty="0"/>
              <a:t>окружающая обстановка: местность, видимость, наличие сооружений, транспортных средств, характер помещения;</a:t>
            </a:r>
          </a:p>
          <a:p>
            <a:pPr marL="285750" lvl="0" indent="-285750" algn="just">
              <a:buFont typeface="Wingdings" pitchFamily="2" charset="2"/>
              <a:buChar char="ü"/>
            </a:pPr>
            <a:r>
              <a:rPr lang="ru-RU" dirty="0"/>
              <a:t>первые сведения об </a:t>
            </a:r>
            <a:r>
              <a:rPr lang="ru-RU" dirty="0" err="1"/>
              <a:t>угрозоносителе</a:t>
            </a:r>
            <a:r>
              <a:rPr lang="ru-RU" dirty="0"/>
              <a:t> (</a:t>
            </a:r>
            <a:r>
              <a:rPr lang="ru-RU" dirty="0" err="1"/>
              <a:t>угрозоносителях</a:t>
            </a:r>
            <a:r>
              <a:rPr lang="ru-RU" dirty="0"/>
              <a:t>), составе группы, количестве, возрасте, телосложении, внешнем виде, вооруженности, наличии транспортных средств; поведении: состояние опьянения, высказывания, угрозы, требования, условия, наличие и положение заложников, (если стреляли, то зафиксировать последствия стрельбы – патроны, гильзы и т. д.).</a:t>
            </a:r>
          </a:p>
          <a:p>
            <a:pPr algn="just"/>
            <a:r>
              <a:rPr lang="ru-RU" dirty="0"/>
              <a:t>4. Основания применения оружия:</a:t>
            </a:r>
          </a:p>
          <a:p>
            <a:pPr marL="285750" lvl="0" indent="-285750" algn="just">
              <a:buFont typeface="Wingdings" pitchFamily="2" charset="2"/>
              <a:buChar char="ü"/>
            </a:pPr>
            <a:r>
              <a:rPr lang="ru-RU" dirty="0"/>
              <a:t>признаки физического поведения лица, попадающие под конкретные пункты ст. 23, 24 ФЗ «О полиции», ст. 37, 38, 39 УК РФ, и отображение этих признаков в сознании сотрудника полиции на момент принятия решения;</a:t>
            </a:r>
          </a:p>
          <a:p>
            <a:pPr marL="285750" lvl="0" indent="-285750" algn="just">
              <a:buFont typeface="Wingdings" pitchFamily="2" charset="2"/>
              <a:buChar char="ü"/>
            </a:pPr>
            <a:r>
              <a:rPr lang="ru-RU" dirty="0"/>
              <a:t>было ли сделано предупреждение о том, что вы сотрудник полиции и о намерении стрелять на поражение (порядок и форма такого предупреждения). Если предупреждение не </a:t>
            </a:r>
            <a:r>
              <a:rPr lang="ru-RU" dirty="0" smtClean="0"/>
              <a:t>делалось, объяснить</a:t>
            </a:r>
            <a:r>
              <a:rPr lang="ru-RU" dirty="0"/>
              <a:t>, почему, с учетом требований ст. 19 ФЗ «О полиции» (неуместность, невозможность, опасность промедления</a:t>
            </a:r>
            <a:r>
              <a:rPr lang="ru-RU" dirty="0" smtClean="0"/>
              <a:t>);</a:t>
            </a:r>
          </a:p>
          <a:p>
            <a:pPr lvl="0" algn="just"/>
            <a:endParaRPr lang="ru-RU" dirty="0"/>
          </a:p>
        </p:txBody>
      </p:sp>
    </p:spTree>
    <p:extLst>
      <p:ext uri="{BB962C8B-B14F-4D97-AF65-F5344CB8AC3E}">
        <p14:creationId xmlns:p14="http://schemas.microsoft.com/office/powerpoint/2010/main" val="915963249"/>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7813"/>
            <a:ext cx="8229600" cy="774923"/>
          </a:xfrm>
        </p:spPr>
        <p:txBody>
          <a:bodyPr/>
          <a:lstStyle/>
          <a:p>
            <a:pPr eaLnBrk="1" hangingPunct="1">
              <a:defRPr/>
            </a:pPr>
            <a:r>
              <a:rPr lang="ru-RU" sz="3600" b="1" dirty="0" smtClean="0">
                <a:solidFill>
                  <a:srgbClr val="FFFF00"/>
                </a:solidFill>
              </a:rPr>
              <a:t>ОГЛАВЛЕНИЕ</a:t>
            </a:r>
          </a:p>
        </p:txBody>
      </p:sp>
      <p:sp>
        <p:nvSpPr>
          <p:cNvPr id="7171" name="Rectangle 3"/>
          <p:cNvSpPr>
            <a:spLocks noGrp="1" noChangeArrowheads="1"/>
          </p:cNvSpPr>
          <p:nvPr>
            <p:ph type="body" idx="1"/>
          </p:nvPr>
        </p:nvSpPr>
        <p:spPr>
          <a:xfrm>
            <a:off x="179512" y="836712"/>
            <a:ext cx="8784976" cy="648072"/>
          </a:xfrm>
        </p:spPr>
        <p:txBody>
          <a:bodyPr/>
          <a:lstStyle/>
          <a:p>
            <a:pPr lvl="0" algn="just"/>
            <a:r>
              <a:rPr lang="ru-RU" sz="2400" dirty="0" smtClean="0">
                <a:hlinkClick r:id="rId2" action="ppaction://hlinksldjump"/>
              </a:rPr>
              <a:t>Введение </a:t>
            </a:r>
            <a:endParaRPr lang="ru-RU" sz="2400" dirty="0" smtClean="0"/>
          </a:p>
        </p:txBody>
      </p:sp>
      <p:sp>
        <p:nvSpPr>
          <p:cNvPr id="6" name="Управляющая кнопка: домой 5">
            <a:hlinkClick r:id="rId3"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Rectangle 3"/>
          <p:cNvSpPr txBox="1">
            <a:spLocks noChangeArrowheads="1"/>
          </p:cNvSpPr>
          <p:nvPr/>
        </p:nvSpPr>
        <p:spPr bwMode="auto">
          <a:xfrm>
            <a:off x="539552" y="1340768"/>
            <a:ext cx="8280920" cy="6480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5"/>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9pPr>
          </a:lstStyle>
          <a:p>
            <a:pPr algn="just"/>
            <a:r>
              <a:rPr lang="ru-RU" sz="2000" kern="0" dirty="0">
                <a:hlinkClick r:id="rId7" action="ppaction://hlinksldjump"/>
              </a:rPr>
              <a:t>Г</a:t>
            </a:r>
            <a:r>
              <a:rPr lang="ru-RU" sz="2000" kern="0" dirty="0" smtClean="0">
                <a:hlinkClick r:id="rId7" action="ppaction://hlinksldjump"/>
              </a:rPr>
              <a:t>лава 1. Правовая основа применения огнестрельного оружия </a:t>
            </a:r>
            <a:br>
              <a:rPr lang="ru-RU" sz="2000" kern="0" dirty="0" smtClean="0">
                <a:hlinkClick r:id="rId7" action="ppaction://hlinksldjump"/>
              </a:rPr>
            </a:br>
            <a:r>
              <a:rPr lang="ru-RU" sz="2000" kern="0" dirty="0" smtClean="0">
                <a:hlinkClick r:id="rId7" action="ppaction://hlinksldjump"/>
              </a:rPr>
              <a:t>в деятельности подразделений по обеспечению безопасности лиц, подлежащих государственной защите </a:t>
            </a:r>
            <a:endParaRPr lang="ru-RU" sz="2000" kern="0" dirty="0" smtClean="0"/>
          </a:p>
        </p:txBody>
      </p:sp>
      <p:sp>
        <p:nvSpPr>
          <p:cNvPr id="9" name="Rectangle 3"/>
          <p:cNvSpPr txBox="1">
            <a:spLocks noChangeArrowheads="1"/>
          </p:cNvSpPr>
          <p:nvPr/>
        </p:nvSpPr>
        <p:spPr bwMode="auto">
          <a:xfrm>
            <a:off x="539552" y="2348880"/>
            <a:ext cx="8280920" cy="6480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5"/>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9pPr>
          </a:lstStyle>
          <a:p>
            <a:pPr algn="just"/>
            <a:r>
              <a:rPr lang="ru-RU" sz="2000" dirty="0">
                <a:effectLst/>
                <a:hlinkClick r:id="rId8" action="ppaction://hlinksldjump"/>
              </a:rPr>
              <a:t>Г</a:t>
            </a:r>
            <a:r>
              <a:rPr lang="ru-RU" sz="2000" dirty="0" smtClean="0">
                <a:effectLst/>
                <a:hlinkClick r:id="rId8" action="ppaction://hlinksldjump"/>
              </a:rPr>
              <a:t>лава 2. Рекомендации по выявлению </a:t>
            </a:r>
            <a:r>
              <a:rPr lang="ru-RU" sz="2000" dirty="0" err="1" smtClean="0">
                <a:effectLst/>
                <a:hlinkClick r:id="rId8" action="ppaction://hlinksldjump"/>
              </a:rPr>
              <a:t>угрозоносителей</a:t>
            </a:r>
            <a:r>
              <a:rPr lang="ru-RU" sz="2000" dirty="0" smtClean="0">
                <a:effectLst/>
                <a:hlinkClick r:id="rId8" action="ppaction://hlinksldjump"/>
              </a:rPr>
              <a:t>, оценке опасности нападения и принятию решения на применение огнестрельного оружия</a:t>
            </a:r>
            <a:r>
              <a:rPr lang="ru-RU" sz="2000" kern="0" dirty="0" smtClean="0">
                <a:hlinkClick r:id="rId8" action="ppaction://hlinksldjump"/>
              </a:rPr>
              <a:t> </a:t>
            </a:r>
            <a:endParaRPr lang="ru-RU" sz="2000" kern="0" dirty="0" smtClean="0"/>
          </a:p>
        </p:txBody>
      </p:sp>
      <p:sp>
        <p:nvSpPr>
          <p:cNvPr id="3" name="Стрелка вправо 2">
            <a:hlinkClick r:id="rId2" action="ppaction://hlinksldjump"/>
          </p:cNvPr>
          <p:cNvSpPr/>
          <p:nvPr/>
        </p:nvSpPr>
        <p:spPr>
          <a:xfrm>
            <a:off x="6516216" y="6500834"/>
            <a:ext cx="360040" cy="237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право 10">
            <a:hlinkClick r:id="rId9" action="ppaction://hlinksldjump"/>
          </p:cNvPr>
          <p:cNvSpPr/>
          <p:nvPr/>
        </p:nvSpPr>
        <p:spPr>
          <a:xfrm rot="10800000">
            <a:off x="359532" y="6453336"/>
            <a:ext cx="360040" cy="237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Rectangle 3"/>
          <p:cNvSpPr txBox="1">
            <a:spLocks noChangeArrowheads="1"/>
          </p:cNvSpPr>
          <p:nvPr/>
        </p:nvSpPr>
        <p:spPr bwMode="auto">
          <a:xfrm>
            <a:off x="539552" y="3284984"/>
            <a:ext cx="8280920" cy="6480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5"/>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9pPr>
          </a:lstStyle>
          <a:p>
            <a:pPr algn="just"/>
            <a:r>
              <a:rPr lang="ru-RU" sz="2000" dirty="0">
                <a:effectLst/>
                <a:hlinkClick r:id="rId10" action="ppaction://hlinksldjump"/>
              </a:rPr>
              <a:t>Г</a:t>
            </a:r>
            <a:r>
              <a:rPr lang="ru-RU" sz="2000" dirty="0" smtClean="0">
                <a:effectLst/>
                <a:hlinkClick r:id="rId10" action="ppaction://hlinksldjump"/>
              </a:rPr>
              <a:t>лава 3. Порядок применения огнестрельного оружия </a:t>
            </a:r>
            <a:br>
              <a:rPr lang="ru-RU" sz="2000" dirty="0" smtClean="0">
                <a:effectLst/>
                <a:hlinkClick r:id="rId10" action="ppaction://hlinksldjump"/>
              </a:rPr>
            </a:br>
            <a:r>
              <a:rPr lang="ru-RU" sz="2000" dirty="0" smtClean="0">
                <a:effectLst/>
                <a:hlinkClick r:id="rId10" action="ppaction://hlinksldjump"/>
              </a:rPr>
              <a:t>при реализации меры безопасности «личная охрана»</a:t>
            </a:r>
            <a:r>
              <a:rPr lang="ru-RU" sz="2000" kern="0" dirty="0" smtClean="0">
                <a:hlinkClick r:id="rId10" action="ppaction://hlinksldjump"/>
              </a:rPr>
              <a:t> </a:t>
            </a:r>
            <a:endParaRPr lang="ru-RU" sz="2000" kern="0" dirty="0" smtClean="0"/>
          </a:p>
        </p:txBody>
      </p:sp>
      <p:sp>
        <p:nvSpPr>
          <p:cNvPr id="14" name="Rectangle 3"/>
          <p:cNvSpPr txBox="1">
            <a:spLocks noChangeArrowheads="1"/>
          </p:cNvSpPr>
          <p:nvPr/>
        </p:nvSpPr>
        <p:spPr bwMode="auto">
          <a:xfrm>
            <a:off x="539552" y="3933056"/>
            <a:ext cx="8280920" cy="6480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5"/>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9pPr>
          </a:lstStyle>
          <a:p>
            <a:pPr algn="just"/>
            <a:r>
              <a:rPr lang="ru-RU" sz="2000" dirty="0">
                <a:effectLst/>
                <a:hlinkClick r:id="rId11" action="ppaction://hlinksldjump"/>
              </a:rPr>
              <a:t>Г</a:t>
            </a:r>
            <a:r>
              <a:rPr lang="ru-RU" sz="2000" dirty="0" smtClean="0">
                <a:effectLst/>
                <a:hlinkClick r:id="rId11" action="ppaction://hlinksldjump"/>
              </a:rPr>
              <a:t>лава 4. Алгоритм действий сотрудников подразделений </a:t>
            </a:r>
            <a:br>
              <a:rPr lang="ru-RU" sz="2000" dirty="0" smtClean="0">
                <a:effectLst/>
                <a:hlinkClick r:id="rId11" action="ppaction://hlinksldjump"/>
              </a:rPr>
            </a:br>
            <a:r>
              <a:rPr lang="ru-RU" sz="2000" dirty="0" smtClean="0">
                <a:effectLst/>
                <a:hlinkClick r:id="rId11" action="ppaction://hlinksldjump"/>
              </a:rPr>
              <a:t>по обеспечению безопасности лиц, подлежащих государственной защите, после применения огнестрельного оружия</a:t>
            </a:r>
            <a:endParaRPr lang="ru-RU" sz="2000" kern="0" spc="-20" dirty="0" smtClean="0"/>
          </a:p>
        </p:txBody>
      </p:sp>
      <p:sp>
        <p:nvSpPr>
          <p:cNvPr id="15" name="Rectangle 3"/>
          <p:cNvSpPr txBox="1">
            <a:spLocks noChangeArrowheads="1"/>
          </p:cNvSpPr>
          <p:nvPr/>
        </p:nvSpPr>
        <p:spPr bwMode="auto">
          <a:xfrm>
            <a:off x="209969" y="5058899"/>
            <a:ext cx="8784976" cy="6480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5"/>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9pPr>
          </a:lstStyle>
          <a:p>
            <a:pPr algn="just"/>
            <a:r>
              <a:rPr lang="ru-RU" sz="2400" u="sng" dirty="0" smtClean="0">
                <a:solidFill>
                  <a:schemeClr val="accent1">
                    <a:lumMod val="60000"/>
                    <a:lumOff val="40000"/>
                  </a:schemeClr>
                </a:solidFill>
                <a:effectLst/>
                <a:hlinkClick r:id="rId12" action="ppaction://hlinksldjump"/>
              </a:rPr>
              <a:t>Заключение</a:t>
            </a:r>
            <a:r>
              <a:rPr lang="ru-RU" sz="2800" dirty="0" smtClean="0">
                <a:solidFill>
                  <a:schemeClr val="accent1">
                    <a:lumMod val="60000"/>
                    <a:lumOff val="40000"/>
                  </a:schemeClr>
                </a:solidFill>
                <a:hlinkClick r:id="rId2" action="ppaction://hlinksldjump"/>
              </a:rPr>
              <a:t> </a:t>
            </a:r>
            <a:endParaRPr lang="ru-RU" sz="2800" dirty="0" smtClean="0">
              <a:solidFill>
                <a:schemeClr val="accent1">
                  <a:lumMod val="60000"/>
                  <a:lumOff val="40000"/>
                </a:schemeClr>
              </a:solidFill>
            </a:endParaRPr>
          </a:p>
        </p:txBody>
      </p:sp>
      <p:sp>
        <p:nvSpPr>
          <p:cNvPr id="16" name="Rectangle 3"/>
          <p:cNvSpPr txBox="1">
            <a:spLocks noChangeArrowheads="1"/>
          </p:cNvSpPr>
          <p:nvPr/>
        </p:nvSpPr>
        <p:spPr bwMode="auto">
          <a:xfrm>
            <a:off x="209969" y="5502103"/>
            <a:ext cx="8784976" cy="6480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5"/>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9pPr>
          </a:lstStyle>
          <a:p>
            <a:pPr algn="just"/>
            <a:r>
              <a:rPr lang="ru-RU" sz="2400" u="sng" dirty="0" smtClean="0">
                <a:solidFill>
                  <a:schemeClr val="accent1">
                    <a:lumMod val="60000"/>
                    <a:lumOff val="40000"/>
                  </a:schemeClr>
                </a:solidFill>
                <a:hlinkClick r:id="rId13" action="ppaction://hlinksldjump"/>
              </a:rPr>
              <a:t>Список использованных источников </a:t>
            </a:r>
            <a:endParaRPr lang="ru-RU" sz="2400" u="sng" dirty="0" smtClean="0">
              <a:solidFill>
                <a:schemeClr val="accent1">
                  <a:lumMod val="60000"/>
                  <a:lumOff val="40000"/>
                </a:schemeClr>
              </a:solidFill>
            </a:endParaRPr>
          </a:p>
        </p:txBody>
      </p:sp>
      <p:sp>
        <p:nvSpPr>
          <p:cNvPr id="18" name="Rectangle 3"/>
          <p:cNvSpPr txBox="1">
            <a:spLocks noChangeArrowheads="1"/>
          </p:cNvSpPr>
          <p:nvPr/>
        </p:nvSpPr>
        <p:spPr bwMode="auto">
          <a:xfrm>
            <a:off x="236011" y="5971592"/>
            <a:ext cx="8784976" cy="6480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5"/>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6"/>
              </a:buBlip>
              <a:defRPr sz="2000">
                <a:solidFill>
                  <a:schemeClr val="tx1"/>
                </a:solidFill>
                <a:effectLst>
                  <a:outerShdw blurRad="38100" dist="38100" dir="2700000" algn="tl">
                    <a:srgbClr val="000000"/>
                  </a:outerShdw>
                </a:effectLst>
                <a:latin typeface="+mn-lt"/>
                <a:cs typeface="+mn-cs"/>
              </a:defRPr>
            </a:lvl9pPr>
          </a:lstStyle>
          <a:p>
            <a:pPr algn="just"/>
            <a:r>
              <a:rPr lang="ru-RU" sz="2400" u="sng" dirty="0" smtClean="0">
                <a:solidFill>
                  <a:schemeClr val="accent1">
                    <a:lumMod val="60000"/>
                    <a:lumOff val="40000"/>
                  </a:schemeClr>
                </a:solidFill>
                <a:effectLst/>
                <a:hlinkClick r:id="rId14" action="ppaction://hlinksldjump"/>
              </a:rPr>
              <a:t>Приложения</a:t>
            </a:r>
            <a:r>
              <a:rPr lang="ru-RU" sz="2800" dirty="0" smtClean="0">
                <a:solidFill>
                  <a:schemeClr val="accent1">
                    <a:lumMod val="60000"/>
                    <a:lumOff val="40000"/>
                  </a:schemeClr>
                </a:solidFill>
                <a:hlinkClick r:id="rId14" action="ppaction://hlinksldjump"/>
              </a:rPr>
              <a:t> </a:t>
            </a:r>
            <a:endParaRPr lang="ru-RU" sz="2800" dirty="0" smtClean="0">
              <a:solidFill>
                <a:schemeClr val="accent1">
                  <a:lumMod val="60000"/>
                  <a:lumOff val="40000"/>
                </a:schemeClr>
              </a:solidFill>
            </a:endParaRPr>
          </a:p>
        </p:txBody>
      </p:sp>
    </p:spTree>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6" name="TextBox 5"/>
          <p:cNvSpPr txBox="1"/>
          <p:nvPr/>
        </p:nvSpPr>
        <p:spPr>
          <a:xfrm>
            <a:off x="567662" y="404664"/>
            <a:ext cx="8089307" cy="5632311"/>
          </a:xfrm>
          <a:prstGeom prst="rect">
            <a:avLst/>
          </a:prstGeom>
          <a:noFill/>
        </p:spPr>
        <p:txBody>
          <a:bodyPr wrap="square" rtlCol="0">
            <a:spAutoFit/>
          </a:bodyPr>
          <a:lstStyle/>
          <a:p>
            <a:pPr marL="285750" lvl="0" indent="-285750" algn="just">
              <a:buFont typeface="Wingdings" pitchFamily="2" charset="2"/>
              <a:buChar char="ü"/>
            </a:pPr>
            <a:r>
              <a:rPr lang="ru-RU" dirty="0"/>
              <a:t>конкретные требования сотрудника полиции к нарушителю (бросить оружие, не приближаться к сотруднику полиции ближе указанного расстояния, не прикасаться к табельному оружию и т. д.) и их выполнение последним;</a:t>
            </a:r>
          </a:p>
          <a:p>
            <a:pPr marL="285750" lvl="0" indent="-285750" algn="just">
              <a:buFont typeface="Wingdings" pitchFamily="2" charset="2"/>
              <a:buChar char="ü"/>
            </a:pPr>
            <a:r>
              <a:rPr lang="ru-RU" dirty="0"/>
              <a:t>невозможность применения оружия, отсутствие возможности другим способом задержать преступника, пресечь преступление и т. д.</a:t>
            </a:r>
          </a:p>
          <a:p>
            <a:pPr algn="just"/>
            <a:r>
              <a:rPr lang="ru-RU" dirty="0"/>
              <a:t>5. Ведение огня:</a:t>
            </a:r>
          </a:p>
          <a:p>
            <a:pPr marL="285750" indent="-285750" algn="just">
              <a:buFont typeface="Wingdings" pitchFamily="2" charset="2"/>
              <a:buChar char="ü"/>
            </a:pPr>
            <a:r>
              <a:rPr lang="ru-RU" dirty="0" smtClean="0"/>
              <a:t>обнажение </a:t>
            </a:r>
            <a:r>
              <a:rPr lang="ru-RU" dirty="0"/>
              <a:t>оружия;</a:t>
            </a:r>
          </a:p>
          <a:p>
            <a:pPr marL="285750" indent="-285750" algn="just">
              <a:buFont typeface="Wingdings" pitchFamily="2" charset="2"/>
              <a:buChar char="ü"/>
            </a:pPr>
            <a:r>
              <a:rPr lang="ru-RU" dirty="0" err="1" smtClean="0"/>
              <a:t>прицельность</a:t>
            </a:r>
            <a:r>
              <a:rPr lang="ru-RU" dirty="0"/>
              <a:t>, по какой части тела предполагалось применить оружие;</a:t>
            </a:r>
          </a:p>
          <a:p>
            <a:pPr marL="285750" indent="-285750" algn="just">
              <a:buFont typeface="Wingdings" pitchFamily="2" charset="2"/>
              <a:buChar char="ü"/>
            </a:pPr>
            <a:r>
              <a:rPr lang="ru-RU" dirty="0" smtClean="0"/>
              <a:t>дальность</a:t>
            </a:r>
            <a:r>
              <a:rPr lang="ru-RU" dirty="0"/>
              <a:t>, видимость;</a:t>
            </a:r>
          </a:p>
          <a:p>
            <a:pPr marL="285750" indent="-285750" algn="just">
              <a:buFont typeface="Wingdings" pitchFamily="2" charset="2"/>
              <a:buChar char="ü"/>
            </a:pPr>
            <a:r>
              <a:rPr lang="ru-RU" dirty="0" smtClean="0"/>
              <a:t>поза</a:t>
            </a:r>
            <a:r>
              <a:rPr lang="ru-RU" dirty="0"/>
              <a:t>, положение нарушителя (</a:t>
            </a:r>
            <a:r>
              <a:rPr lang="ru-RU" dirty="0" err="1"/>
              <a:t>укрытость</a:t>
            </a:r>
            <a:r>
              <a:rPr lang="ru-RU" dirty="0"/>
              <a:t>, скорость движения);</a:t>
            </a:r>
          </a:p>
          <a:p>
            <a:pPr marL="285750" indent="-285750" algn="just">
              <a:buFont typeface="Wingdings" pitchFamily="2" charset="2"/>
              <a:buChar char="ü"/>
            </a:pPr>
            <a:r>
              <a:rPr lang="ru-RU" dirty="0" smtClean="0"/>
              <a:t>поведение </a:t>
            </a:r>
            <a:r>
              <a:rPr lang="ru-RU" dirty="0"/>
              <a:t>нарушителя (убегает, сопротивляется, отстреливаться).</a:t>
            </a:r>
          </a:p>
          <a:p>
            <a:pPr algn="just"/>
            <a:r>
              <a:rPr lang="ru-RU" dirty="0"/>
              <a:t>6. Последующие действия сотрудника полиции:</a:t>
            </a:r>
          </a:p>
          <a:p>
            <a:pPr marL="285750" indent="-285750" algn="just">
              <a:buFont typeface="Wingdings" pitchFamily="2" charset="2"/>
              <a:buChar char="ü"/>
            </a:pPr>
            <a:r>
              <a:rPr lang="ru-RU" dirty="0" smtClean="0"/>
              <a:t>обстоятельства </a:t>
            </a:r>
            <a:r>
              <a:rPr lang="ru-RU" dirty="0"/>
              <a:t>обеспечения безопасности ЗЛ;</a:t>
            </a:r>
          </a:p>
          <a:p>
            <a:pPr marL="285750" indent="-285750" algn="just">
              <a:buFont typeface="Wingdings" pitchFamily="2" charset="2"/>
              <a:buChar char="ü"/>
            </a:pPr>
            <a:r>
              <a:rPr lang="ru-RU" dirty="0" smtClean="0"/>
              <a:t>наличие </a:t>
            </a:r>
            <a:r>
              <a:rPr lang="ru-RU" dirty="0"/>
              <a:t>или отсутствие опасности для сотрудника, ЗЛ, граждан; </a:t>
            </a:r>
          </a:p>
          <a:p>
            <a:pPr marL="285750" indent="-285750" algn="just">
              <a:buFont typeface="Wingdings" pitchFamily="2" charset="2"/>
              <a:buChar char="ü"/>
            </a:pPr>
            <a:r>
              <a:rPr lang="ru-RU" dirty="0" smtClean="0"/>
              <a:t>характер </a:t>
            </a:r>
            <a:r>
              <a:rPr lang="ru-RU" dirty="0"/>
              <a:t>задержания (возможность, нарушитель ранен и скрылся), сопротивление и прочее;</a:t>
            </a:r>
          </a:p>
          <a:p>
            <a:pPr marL="285750" indent="-285750" algn="just">
              <a:buFont typeface="Wingdings" pitchFamily="2" charset="2"/>
              <a:buChar char="ü"/>
            </a:pPr>
            <a:r>
              <a:rPr lang="ru-RU" dirty="0" smtClean="0"/>
              <a:t>количество </a:t>
            </a:r>
            <a:r>
              <a:rPr lang="ru-RU" dirty="0"/>
              <a:t>попаданий, характер ранений;</a:t>
            </a:r>
          </a:p>
          <a:p>
            <a:pPr marL="285750" indent="-285750" algn="just">
              <a:buFont typeface="Wingdings" pitchFamily="2" charset="2"/>
              <a:buChar char="ü"/>
            </a:pPr>
            <a:r>
              <a:rPr lang="ru-RU" dirty="0" smtClean="0"/>
              <a:t>порядок </a:t>
            </a:r>
            <a:r>
              <a:rPr lang="ru-RU" dirty="0"/>
              <a:t>вызова следственно-оперативной группы, организация охраны места происшествия;</a:t>
            </a:r>
          </a:p>
        </p:txBody>
      </p:sp>
    </p:spTree>
    <p:extLst>
      <p:ext uri="{BB962C8B-B14F-4D97-AF65-F5344CB8AC3E}">
        <p14:creationId xmlns:p14="http://schemas.microsoft.com/office/powerpoint/2010/main" val="3515950171"/>
      </p:ext>
    </p:extLst>
  </p:cSld>
  <p:clrMapOvr>
    <a:masterClrMapping/>
  </p:clrMapOvr>
  <p:transition spd="slow">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6" name="TextBox 5"/>
          <p:cNvSpPr txBox="1"/>
          <p:nvPr/>
        </p:nvSpPr>
        <p:spPr>
          <a:xfrm>
            <a:off x="567662" y="404664"/>
            <a:ext cx="8089307" cy="2031325"/>
          </a:xfrm>
          <a:prstGeom prst="rect">
            <a:avLst/>
          </a:prstGeom>
          <a:noFill/>
        </p:spPr>
        <p:txBody>
          <a:bodyPr wrap="square" rtlCol="0">
            <a:spAutoFit/>
          </a:bodyPr>
          <a:lstStyle/>
          <a:p>
            <a:pPr marL="285750" indent="-285750" algn="just">
              <a:buFont typeface="Wingdings" pitchFamily="2" charset="2"/>
              <a:buChar char="ü"/>
            </a:pPr>
            <a:r>
              <a:rPr lang="ru-RU" dirty="0" smtClean="0"/>
              <a:t>порядок </a:t>
            </a:r>
            <a:r>
              <a:rPr lang="ru-RU" dirty="0"/>
              <a:t>оказания первой помощи (если увезен машиной «скорой помощи», то организовать охрану либо уточнить номер бригады и больницы, куда его поместят).</a:t>
            </a:r>
          </a:p>
          <a:p>
            <a:pPr algn="just"/>
            <a:r>
              <a:rPr lang="ru-RU" dirty="0" smtClean="0"/>
              <a:t>     </a:t>
            </a:r>
          </a:p>
          <a:p>
            <a:pPr algn="just"/>
            <a:r>
              <a:rPr lang="ru-RU" dirty="0"/>
              <a:t> </a:t>
            </a:r>
            <a:r>
              <a:rPr lang="ru-RU" dirty="0" smtClean="0"/>
              <a:t>    При </a:t>
            </a:r>
            <a:r>
              <a:rPr lang="ru-RU" dirty="0"/>
              <a:t>составлении рапорта сотруднику необходимо учитывать требования о нераспространении сведений, подлежащих засекречиванию. </a:t>
            </a:r>
          </a:p>
        </p:txBody>
      </p:sp>
    </p:spTree>
    <p:extLst>
      <p:ext uri="{BB962C8B-B14F-4D97-AF65-F5344CB8AC3E}">
        <p14:creationId xmlns:p14="http://schemas.microsoft.com/office/powerpoint/2010/main" val="4288245038"/>
      </p:ext>
    </p:extLst>
  </p:cSld>
  <p:clrMapOvr>
    <a:masterClrMapping/>
  </p:clrMapOvr>
  <p:transition spd="slow">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bwMode="auto">
          <a:xfrm>
            <a:off x="457200" y="930832"/>
            <a:ext cx="8229600" cy="5794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a:lstStyle>
          <a:p>
            <a:pPr algn="r"/>
            <a:r>
              <a:rPr lang="ru-RU" sz="2400" dirty="0">
                <a:effectLst/>
              </a:rPr>
              <a:t>Приложение 2</a:t>
            </a:r>
          </a:p>
          <a:p>
            <a:r>
              <a:rPr lang="ru-RU" sz="2400" b="1" dirty="0" smtClean="0">
                <a:effectLst/>
              </a:rPr>
              <a:t> </a:t>
            </a:r>
            <a:r>
              <a:rPr lang="ru-RU" sz="2400" dirty="0">
                <a:effectLst/>
              </a:rPr>
              <a:t>П</a:t>
            </a:r>
            <a:r>
              <a:rPr lang="ru-RU" sz="2400" dirty="0" smtClean="0">
                <a:effectLst/>
              </a:rPr>
              <a:t>римерный образец рапорта о применении огнестрельного оружия сотрудником полиции</a:t>
            </a:r>
            <a:endParaRPr lang="ru-RU" sz="2400" dirty="0">
              <a:effectLst/>
            </a:endParaRPr>
          </a:p>
        </p:txBody>
      </p:sp>
      <p:sp>
        <p:nvSpPr>
          <p:cNvPr id="5" name="TextBox 4"/>
          <p:cNvSpPr txBox="1"/>
          <p:nvPr/>
        </p:nvSpPr>
        <p:spPr>
          <a:xfrm>
            <a:off x="567662" y="1916832"/>
            <a:ext cx="8089307" cy="4801314"/>
          </a:xfrm>
          <a:prstGeom prst="rect">
            <a:avLst/>
          </a:prstGeom>
          <a:noFill/>
        </p:spPr>
        <p:txBody>
          <a:bodyPr wrap="square" rtlCol="0">
            <a:spAutoFit/>
          </a:bodyPr>
          <a:lstStyle/>
          <a:p>
            <a:pPr marL="5400000"/>
            <a:r>
              <a:rPr lang="ru-RU" dirty="0"/>
              <a:t>Начальнику ОП № 3</a:t>
            </a:r>
          </a:p>
          <a:p>
            <a:pPr marL="5400000"/>
            <a:r>
              <a:rPr lang="ru-RU" dirty="0"/>
              <a:t>УМВД России по г. Уфе</a:t>
            </a:r>
          </a:p>
          <a:p>
            <a:pPr marL="5400000"/>
            <a:r>
              <a:rPr lang="ru-RU" dirty="0"/>
              <a:t>полковнику полиции</a:t>
            </a:r>
          </a:p>
          <a:p>
            <a:pPr marL="5400000"/>
            <a:r>
              <a:rPr lang="ru-RU" dirty="0"/>
              <a:t>П. П. Петрову</a:t>
            </a:r>
          </a:p>
          <a:p>
            <a:r>
              <a:rPr lang="ru-RU" dirty="0"/>
              <a:t> </a:t>
            </a:r>
          </a:p>
          <a:p>
            <a:pPr algn="ctr"/>
            <a:r>
              <a:rPr lang="ru-RU" dirty="0"/>
              <a:t>Рапорт</a:t>
            </a:r>
          </a:p>
          <a:p>
            <a:pPr algn="just"/>
            <a:r>
              <a:rPr lang="ru-RU" dirty="0" smtClean="0"/>
              <a:t>      Докладываю </a:t>
            </a:r>
            <a:r>
              <a:rPr lang="ru-RU" dirty="0"/>
              <a:t>Вам, что в 15 ч. 06 мин. 1 января 2021 г. выполнял задачи по обеспечению меры безопасности «личная охрана, охрана жилища и имущества» в части личной охраны. Службу нес в гражданской одежде, был вооружен табельным пистолетом Макарова НН-0101.00, снаряженный 8 патронами ППО, также имелся запасной магазин, снаряженный 8 патронами. Помимо этого, имелись специальные средства (средства сковывания движения). На улице Ульянова возле дома № 8 к защищаемому лицу (далее – ЗЛ) громко обратился гражданин Н., который находился на расстоянии около 5 метров справа от ЗЛ. Гражданин Н. был одет в джинсы, кроссовки темного цвета, короткую куртку. </a:t>
            </a:r>
          </a:p>
        </p:txBody>
      </p:sp>
      <p:sp>
        <p:nvSpPr>
          <p:cNvPr id="6" name="Управляющая кнопка: домой 5">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81840011"/>
      </p:ext>
    </p:extLst>
  </p:cSld>
  <p:clrMapOvr>
    <a:masterClrMapping/>
  </p:clrMapOvr>
  <p:transition spd="slow">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9727" y="332656"/>
            <a:ext cx="8089307" cy="5909310"/>
          </a:xfrm>
          <a:prstGeom prst="rect">
            <a:avLst/>
          </a:prstGeom>
          <a:noFill/>
        </p:spPr>
        <p:txBody>
          <a:bodyPr wrap="square" rtlCol="0">
            <a:spAutoFit/>
          </a:bodyPr>
          <a:lstStyle/>
          <a:p>
            <a:pPr algn="just"/>
            <a:r>
              <a:rPr lang="ru-RU" dirty="0" smtClean="0"/>
              <a:t>      До </a:t>
            </a:r>
            <a:r>
              <a:rPr lang="ru-RU" dirty="0"/>
              <a:t>момента обращения к ЗЛ стоял на месте, возле дома № 8 по улице Ульянова, на краю тротуара у проезжей части, курил сигарету, оглядывался по сторонам, как будто собирался переходить дорогу. Поток машин был интенсивный. Когда ЗЛ поравнялся с гражданином Н., гражданин развернулся через левое плечо, протягивая к нему левую руку и обращаясь по имени, а правой как будто что-то извлекая из-за пояса. ЗЛ машинально остановился и повернулся к гражданину Н. Гражданин Н. правой рукой из-за пояса извлек предмет, похожий на пистолет, и направил на ЗЛ. Я находился сзади и справа от ЗЛ в шаге от него, левой рукой схватил ЗЛ, переместил за себя, загораживая собой от гражданина Н., правой рукой извлек табельное оружие 9-мм ПМ НН‑0101.00 и, направив в гражданина Н., потребовал бросить оружие. Гражданин Н. на требование не отреагировал и произвел выстрел в направлении меня и ЗЛ. Сразу после выстрела гражданина Н. я с целью защиты ЗЛ и себя от посягательства, сопряженного с насилием, опасным для жизни или здоровья, произвел выстрел в гражданина Н. согласно п. 1 ч. 1 ст. 23 Федерального закона от 7 февраля 2011 г. № 3-ФЗ «О полиции» (далее – ФЗ «О полиции»). При этом на основании п. 3 ст. 19 ФЗ «О полиции» в целях минимизации любого ущерба выстрел был произведен мной в нижнюю часть тела нападающего (данный пункт указывается при наличии реальной возможности минимизации ущерба).</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960123898"/>
      </p:ext>
    </p:extLst>
  </p:cSld>
  <p:clrMapOvr>
    <a:masterClrMapping/>
  </p:clrMapOvr>
  <p:transition spd="slow">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9727" y="332656"/>
            <a:ext cx="8089307" cy="6186309"/>
          </a:xfrm>
          <a:prstGeom prst="rect">
            <a:avLst/>
          </a:prstGeom>
          <a:noFill/>
        </p:spPr>
        <p:txBody>
          <a:bodyPr wrap="square" rtlCol="0">
            <a:spAutoFit/>
          </a:bodyPr>
          <a:lstStyle/>
          <a:p>
            <a:pPr algn="just"/>
            <a:r>
              <a:rPr lang="ru-RU" dirty="0" smtClean="0"/>
              <a:t>      </a:t>
            </a:r>
            <a:r>
              <a:rPr lang="ru-RU" dirty="0"/>
              <a:t>Запреты на применение оружия, предусмотренные ч. 5 и 6 ст. 23 ФЗ «О полиции», отсутствовали. Согласно ч. 2 ст. 19 ФЗ «О полиции» предупреждение о намерении применения оружия не было озвучено, т. к. промедление в его применении создавало непосредственную угрозу жизни и здоровью ЗЛ или сотрудника полиции либо могло повлечь иные тяжкие последствия.</a:t>
            </a:r>
            <a:r>
              <a:rPr lang="ru-RU" b="1" dirty="0"/>
              <a:t> </a:t>
            </a:r>
            <a:r>
              <a:rPr lang="ru-RU" dirty="0"/>
              <a:t>Пуля, выпущенная в результате выстрела гражданина Н., попала в стену дома № 8 по улице Ульянова. Пуля, выпущенная мною, попала в левое бедро гражданина Н., в результате чего он упал на колени, прижав обе руки к бедру; в его правой руке по-прежнему находился пистолет. Левой рукой контролируя нахождение ЗЛ, а правой направляя табельный пистолет на гражданина Н., я еще раз потребовал бросить оружие. Гражданин Н., выкрикивая угрозы в </a:t>
            </a:r>
            <a:r>
              <a:rPr lang="ru-RU" dirty="0" smtClean="0"/>
              <a:t>отношении </a:t>
            </a:r>
            <a:r>
              <a:rPr lang="ru-RU" dirty="0"/>
              <a:t>меня и ЗЛ, бросил оружие на тротуар. Соблюдая меры безопасности, я подобрал его оружие, затем осмотрелся по сторонам на предмет нахождения сообщников нападавшего и вероятного повторного нападения. Опасности нападения от окружающих не наблюдалось. На гражданина Н. были одеты средства ограничения подвижности, оказана первая помощь. Далее я, обеспечивая сохранность места происшествия, вызвал скорую медицинскую помощь, сообщил о случившемся в дежурную часть ОГЗ и непосредственному руководителю.</a:t>
            </a:r>
          </a:p>
          <a:p>
            <a:pPr algn="just"/>
            <a:r>
              <a:rPr lang="ru-RU" dirty="0"/>
              <a:t>Был израсходован 1 (один) 9-мм патрон ППО.</a:t>
            </a:r>
          </a:p>
          <a:p>
            <a:pPr algn="just"/>
            <a:endParaRPr lang="ru-RU" dirty="0"/>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29048413"/>
      </p:ext>
    </p:extLst>
  </p:cSld>
  <p:clrMapOvr>
    <a:masterClrMapping/>
  </p:clrMapOvr>
  <p:transition spd="slow">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87149" y="260648"/>
            <a:ext cx="8089307" cy="6709529"/>
          </a:xfrm>
          <a:prstGeom prst="rect">
            <a:avLst/>
          </a:prstGeom>
          <a:noFill/>
        </p:spPr>
        <p:txBody>
          <a:bodyPr wrap="square" rtlCol="0">
            <a:spAutoFit/>
          </a:bodyPr>
          <a:lstStyle/>
          <a:p>
            <a:pPr algn="ctr"/>
            <a:r>
              <a:rPr lang="ru-RU" dirty="0" smtClean="0"/>
              <a:t>У</a:t>
            </a:r>
            <a:r>
              <a:rPr lang="ru-RU" i="1" dirty="0" smtClean="0"/>
              <a:t>чебное </a:t>
            </a:r>
            <a:r>
              <a:rPr lang="ru-RU" i="1" dirty="0"/>
              <a:t>издание</a:t>
            </a:r>
            <a:endParaRPr lang="ru-RU" dirty="0"/>
          </a:p>
          <a:p>
            <a:r>
              <a:rPr lang="ru-RU" sz="1200" b="1" dirty="0"/>
              <a:t> </a:t>
            </a:r>
            <a:endParaRPr lang="ru-RU" sz="1200" dirty="0"/>
          </a:p>
          <a:p>
            <a:pPr algn="ctr"/>
            <a:r>
              <a:rPr lang="ru-RU" b="1" dirty="0" smtClean="0"/>
              <a:t>Носков </a:t>
            </a:r>
            <a:r>
              <a:rPr lang="ru-RU" dirty="0"/>
              <a:t>Олег </a:t>
            </a:r>
            <a:r>
              <a:rPr lang="ru-RU" dirty="0" smtClean="0"/>
              <a:t>Сергеевич (</a:t>
            </a:r>
            <a:r>
              <a:rPr lang="ru-RU" dirty="0"/>
              <a:t>кандидат юридических наук, доцент)</a:t>
            </a:r>
          </a:p>
          <a:p>
            <a:pPr algn="ctr"/>
            <a:r>
              <a:rPr lang="ru-RU" b="1" dirty="0"/>
              <a:t>Романов </a:t>
            </a:r>
            <a:r>
              <a:rPr lang="ru-RU" dirty="0"/>
              <a:t>Антон </a:t>
            </a:r>
            <a:r>
              <a:rPr lang="ru-RU" dirty="0" smtClean="0"/>
              <a:t>Александрович (</a:t>
            </a:r>
            <a:r>
              <a:rPr lang="ru-RU" dirty="0"/>
              <a:t>кандидат юридических наук, б/з)</a:t>
            </a:r>
          </a:p>
          <a:p>
            <a:pPr algn="ctr"/>
            <a:r>
              <a:rPr lang="ru-RU" b="1" dirty="0" err="1"/>
              <a:t>Огрыза</a:t>
            </a:r>
            <a:r>
              <a:rPr lang="ru-RU" b="1" dirty="0"/>
              <a:t> </a:t>
            </a:r>
            <a:r>
              <a:rPr lang="ru-RU" dirty="0"/>
              <a:t>Александр </a:t>
            </a:r>
            <a:r>
              <a:rPr lang="ru-RU" dirty="0" smtClean="0"/>
              <a:t>Витальевич (</a:t>
            </a:r>
            <a:r>
              <a:rPr lang="ru-RU" dirty="0"/>
              <a:t>б/с, б/з)</a:t>
            </a:r>
            <a:r>
              <a:rPr lang="ru-RU" b="1" dirty="0"/>
              <a:t> </a:t>
            </a:r>
            <a:endParaRPr lang="ru-RU" dirty="0"/>
          </a:p>
          <a:p>
            <a:pPr algn="ctr"/>
            <a:r>
              <a:rPr lang="ru-RU" b="1" dirty="0" err="1" smtClean="0"/>
              <a:t>Музафин</a:t>
            </a:r>
            <a:r>
              <a:rPr lang="ru-RU" dirty="0" smtClean="0"/>
              <a:t> Руслан </a:t>
            </a:r>
            <a:r>
              <a:rPr lang="ru-RU" dirty="0" err="1" smtClean="0"/>
              <a:t>Раянович</a:t>
            </a:r>
            <a:r>
              <a:rPr lang="ru-RU" dirty="0" smtClean="0"/>
              <a:t> (б/с, б/з)</a:t>
            </a:r>
          </a:p>
          <a:p>
            <a:pPr algn="ctr"/>
            <a:r>
              <a:rPr lang="ru-RU" b="1" dirty="0" err="1" smtClean="0"/>
              <a:t>Масейчук</a:t>
            </a:r>
            <a:r>
              <a:rPr lang="ru-RU" dirty="0" smtClean="0"/>
              <a:t> Юрий Маратович (б/с, б/з)</a:t>
            </a:r>
            <a:endParaRPr lang="ru-RU" dirty="0"/>
          </a:p>
          <a:p>
            <a:r>
              <a:rPr lang="ru-RU" sz="1200" dirty="0"/>
              <a:t> </a:t>
            </a:r>
          </a:p>
          <a:p>
            <a:pPr algn="ctr"/>
            <a:r>
              <a:rPr lang="ru-RU" dirty="0"/>
              <a:t> </a:t>
            </a:r>
            <a:r>
              <a:rPr lang="ru-RU" b="1" dirty="0" smtClean="0"/>
              <a:t>ОСОБЕННОСТИ </a:t>
            </a:r>
            <a:r>
              <a:rPr lang="ru-RU" b="1" dirty="0"/>
              <a:t>ПРИМЕНЕНИЯ ОГНЕСТРЕЛЬНОГО ОРУЖИЯ </a:t>
            </a:r>
            <a:r>
              <a:rPr lang="ru-RU" b="1" dirty="0" smtClean="0"/>
              <a:t/>
            </a:r>
            <a:br>
              <a:rPr lang="ru-RU" b="1" dirty="0" smtClean="0"/>
            </a:br>
            <a:r>
              <a:rPr lang="ru-RU" b="1" dirty="0" smtClean="0"/>
              <a:t>ПРИ </a:t>
            </a:r>
            <a:r>
              <a:rPr lang="ru-RU" b="1" dirty="0"/>
              <a:t>ОСУЩЕСТВЛЕНИИ МЕРЫ БЕЗОПАСНОСТИ </a:t>
            </a:r>
            <a:r>
              <a:rPr lang="ru-RU" b="1" dirty="0" smtClean="0"/>
              <a:t>«</a:t>
            </a:r>
            <a:r>
              <a:rPr lang="ru-RU" b="1" dirty="0"/>
              <a:t>ЛИЧНАЯ ОХРАНА» ДЛЯ СОТРУДНИКОВ </a:t>
            </a:r>
            <a:r>
              <a:rPr lang="ru-RU" b="1" dirty="0" smtClean="0"/>
              <a:t>ПОДРАЗДЕЛЕНИЙ </a:t>
            </a:r>
            <a:br>
              <a:rPr lang="ru-RU" b="1" dirty="0" smtClean="0"/>
            </a:br>
            <a:r>
              <a:rPr lang="ru-RU" b="1" dirty="0" smtClean="0"/>
              <a:t>ПО </a:t>
            </a:r>
            <a:r>
              <a:rPr lang="ru-RU" b="1" dirty="0"/>
              <a:t>ОБЕСПЕЧЕНИЮ БЕЗОПАСНОСТИ ЛИЦ, </a:t>
            </a:r>
            <a:r>
              <a:rPr lang="ru-RU" b="1" dirty="0" smtClean="0"/>
              <a:t/>
            </a:r>
            <a:br>
              <a:rPr lang="ru-RU" b="1" dirty="0" smtClean="0"/>
            </a:br>
            <a:r>
              <a:rPr lang="ru-RU" b="1" dirty="0" smtClean="0"/>
              <a:t>ПОДЛЕЖАЩИХ </a:t>
            </a:r>
            <a:r>
              <a:rPr lang="ru-RU" b="1" dirty="0"/>
              <a:t>ГОСУДАРСТВЕННОЙ ЗАЩИТЕ</a:t>
            </a:r>
            <a:endParaRPr lang="ru-RU" dirty="0"/>
          </a:p>
          <a:p>
            <a:r>
              <a:rPr lang="ru-RU" sz="1200" dirty="0"/>
              <a:t>  </a:t>
            </a:r>
          </a:p>
          <a:p>
            <a:pPr algn="ctr"/>
            <a:r>
              <a:rPr lang="ru-RU" dirty="0"/>
              <a:t>Учебно-практическое </a:t>
            </a:r>
            <a:r>
              <a:rPr lang="ru-RU" dirty="0" smtClean="0"/>
              <a:t>пособие (мультимедийное)</a:t>
            </a:r>
            <a:endParaRPr lang="ru-RU" dirty="0"/>
          </a:p>
          <a:p>
            <a:r>
              <a:rPr lang="ru-RU" b="1" dirty="0"/>
              <a:t> </a:t>
            </a:r>
            <a:r>
              <a:rPr lang="ru-RU" sz="1200" dirty="0"/>
              <a:t> </a:t>
            </a:r>
          </a:p>
          <a:p>
            <a:pPr algn="ctr"/>
            <a:r>
              <a:rPr lang="ru-RU" i="1" dirty="0"/>
              <a:t>Редактор </a:t>
            </a:r>
            <a:r>
              <a:rPr lang="ru-RU" dirty="0" smtClean="0"/>
              <a:t>А. В. Селиверстова</a:t>
            </a:r>
          </a:p>
          <a:p>
            <a:pPr algn="ctr"/>
            <a:endParaRPr lang="ru-RU" sz="1200" dirty="0"/>
          </a:p>
          <a:p>
            <a:pPr algn="ctr"/>
            <a:r>
              <a:rPr lang="ru-RU" i="1" dirty="0"/>
              <a:t>Редакционно-издательский отдел</a:t>
            </a:r>
            <a:endParaRPr lang="ru-RU" dirty="0"/>
          </a:p>
          <a:p>
            <a:pPr algn="ctr"/>
            <a:r>
              <a:rPr lang="ru-RU" i="1" dirty="0"/>
              <a:t>Уфимского юридического института МВД России</a:t>
            </a:r>
            <a:endParaRPr lang="ru-RU" dirty="0"/>
          </a:p>
          <a:p>
            <a:pPr algn="ctr"/>
            <a:r>
              <a:rPr lang="ru-RU" i="1" dirty="0"/>
              <a:t>450103, г. Уфа, ул. </a:t>
            </a:r>
            <a:r>
              <a:rPr lang="ru-RU" i="1" dirty="0" err="1"/>
              <a:t>Муксинова</a:t>
            </a:r>
            <a:r>
              <a:rPr lang="ru-RU" i="1" dirty="0"/>
              <a:t>, 2</a:t>
            </a:r>
            <a:endParaRPr lang="ru-RU" dirty="0"/>
          </a:p>
          <a:p>
            <a:pPr algn="ctr"/>
            <a:r>
              <a:rPr lang="ru-RU" sz="1200" i="1" dirty="0"/>
              <a:t> </a:t>
            </a:r>
            <a:endParaRPr lang="ru-RU" sz="1200" dirty="0"/>
          </a:p>
          <a:p>
            <a:pPr algn="ctr"/>
            <a:r>
              <a:rPr lang="ru-RU" i="1" dirty="0" smtClean="0"/>
              <a:t>Опубликовано </a:t>
            </a:r>
            <a:r>
              <a:rPr lang="ru-RU" i="1" dirty="0"/>
              <a:t>в группе полиграфической и оперативной печати</a:t>
            </a:r>
            <a:endParaRPr lang="ru-RU" dirty="0"/>
          </a:p>
          <a:p>
            <a:pPr algn="ctr"/>
            <a:r>
              <a:rPr lang="ru-RU" i="1" dirty="0"/>
              <a:t>Уфимского юридического института МВД России</a:t>
            </a:r>
            <a:endParaRPr lang="ru-RU" dirty="0"/>
          </a:p>
          <a:p>
            <a:pPr algn="ctr"/>
            <a:r>
              <a:rPr lang="ru-RU" i="1" dirty="0"/>
              <a:t>450103, г. Уфа, ул. </a:t>
            </a:r>
            <a:r>
              <a:rPr lang="ru-RU" i="1" dirty="0" err="1"/>
              <a:t>Муксинова</a:t>
            </a:r>
            <a:r>
              <a:rPr lang="ru-RU" i="1" dirty="0"/>
              <a:t>, 2</a:t>
            </a:r>
            <a:endParaRPr lang="ru-RU" dirty="0"/>
          </a:p>
        </p:txBody>
      </p:sp>
    </p:spTree>
    <p:extLst>
      <p:ext uri="{BB962C8B-B14F-4D97-AF65-F5344CB8AC3E}">
        <p14:creationId xmlns:p14="http://schemas.microsoft.com/office/powerpoint/2010/main" val="2762687966"/>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57808"/>
            <a:ext cx="8229600" cy="638944"/>
          </a:xfrm>
        </p:spPr>
        <p:txBody>
          <a:bodyPr/>
          <a:lstStyle/>
          <a:p>
            <a:pPr>
              <a:lnSpc>
                <a:spcPct val="96000"/>
              </a:lnSpc>
              <a:defRPr/>
            </a:pPr>
            <a:r>
              <a:rPr lang="ru-RU" sz="3600" dirty="0" smtClean="0">
                <a:solidFill>
                  <a:srgbClr val="FFFF00"/>
                </a:solidFill>
              </a:rPr>
              <a:t>Введение</a:t>
            </a:r>
            <a:br>
              <a:rPr lang="ru-RU" sz="3600" dirty="0" smtClean="0">
                <a:solidFill>
                  <a:srgbClr val="FFFF00"/>
                </a:solidFill>
              </a:rPr>
            </a:br>
            <a:endParaRPr lang="ru-RU" sz="3600" dirty="0">
              <a:solidFill>
                <a:srgbClr val="FFFF00"/>
              </a:solidFill>
            </a:endParaRPr>
          </a:p>
        </p:txBody>
      </p:sp>
      <p:sp>
        <p:nvSpPr>
          <p:cNvPr id="3" name="Содержимое 2"/>
          <p:cNvSpPr>
            <a:spLocks noGrp="1"/>
          </p:cNvSpPr>
          <p:nvPr>
            <p:ph idx="1"/>
          </p:nvPr>
        </p:nvSpPr>
        <p:spPr>
          <a:xfrm>
            <a:off x="107504" y="950367"/>
            <a:ext cx="8928992" cy="4206825"/>
          </a:xfrm>
        </p:spPr>
        <p:txBody>
          <a:bodyPr/>
          <a:lstStyle/>
          <a:p>
            <a:pPr marL="0" indent="216000" algn="just">
              <a:spcBef>
                <a:spcPts val="0"/>
              </a:spcBef>
              <a:buNone/>
            </a:pPr>
            <a:r>
              <a:rPr lang="ru-RU" sz="1800" dirty="0">
                <a:effectLst/>
              </a:rPr>
              <a:t>Строительство правового государства основывается на соблюдении законности и правопорядка во всех сферах </a:t>
            </a:r>
            <a:r>
              <a:rPr lang="ru-RU" sz="1800" dirty="0" smtClean="0">
                <a:effectLst/>
              </a:rPr>
              <a:t>жизни и </a:t>
            </a:r>
            <a:r>
              <a:rPr lang="ru-RU" sz="1800" dirty="0">
                <a:effectLst/>
              </a:rPr>
              <a:t>общества. Одним из направлений деятельности правоохранительной системы </a:t>
            </a:r>
            <a:r>
              <a:rPr lang="ru-RU" sz="1800" dirty="0" smtClean="0">
                <a:effectLst/>
              </a:rPr>
              <a:t>правового </a:t>
            </a:r>
            <a:r>
              <a:rPr lang="ru-RU" sz="1800" dirty="0">
                <a:effectLst/>
              </a:rPr>
              <a:t>государства является безопасность граждан, государственных </a:t>
            </a:r>
            <a:r>
              <a:rPr lang="ru-RU" sz="1800" dirty="0" smtClean="0">
                <a:effectLst/>
              </a:rPr>
              <a:t>служащих</a:t>
            </a:r>
            <a:r>
              <a:rPr lang="ru-RU" sz="1800" dirty="0">
                <a:effectLst/>
              </a:rPr>
              <a:t>, должностных лиц правоохранительных и контролирующих органов. При осуществлении данными лицами действий, направленных на борьбу с коррупцией, организованной преступностью, террористическими организациями, в целях обеспечения беспристрастного судебного производства могут быть приняты меры государственной защиты. Одной из мер безопасности государственной защиты лиц является личная охрана, направленная на обеспечение физической защиты от нападения и оказания давления на защищаемых лиц (далее – ЗЛ</a:t>
            </a:r>
            <a:r>
              <a:rPr lang="ru-RU" sz="1800" dirty="0" smtClean="0">
                <a:effectLst/>
              </a:rPr>
              <a:t>).</a:t>
            </a:r>
          </a:p>
          <a:p>
            <a:pPr marL="0" indent="216000" algn="just">
              <a:spcBef>
                <a:spcPts val="0"/>
              </a:spcBef>
              <a:buNone/>
            </a:pPr>
            <a:r>
              <a:rPr lang="ru-RU" sz="1800" dirty="0">
                <a:effectLst/>
              </a:rPr>
              <a:t> Специфика деятельности подразделений по обеспечению безопасности лиц, подлежащих государственной защите, требует от сотрудников полиции навыков быстрого выявления угрозы, оценки обстановки, принятия решения на применение оружия, включая выбор способов его применения, в неочевидных условиях либо условиях, затрудненных нахождением третьих лиц или ЗЛ в зоне ведения огня. Имеют свою специфику и требуют особых подходов правила действий сотрудников до, во время и после применения огнестрельного оружия. </a:t>
            </a:r>
          </a:p>
        </p:txBody>
      </p:sp>
      <p:sp>
        <p:nvSpPr>
          <p:cNvPr id="4" name="Управляющая кнопка: домой 3">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право 7">
            <a:hlinkClick r:id="rId3" action="ppaction://hlinksldjump"/>
          </p:cNvPr>
          <p:cNvSpPr/>
          <p:nvPr/>
        </p:nvSpPr>
        <p:spPr>
          <a:xfrm>
            <a:off x="6516216" y="6500834"/>
            <a:ext cx="360040" cy="237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116632"/>
            <a:ext cx="8928992" cy="5214937"/>
          </a:xfrm>
        </p:spPr>
        <p:txBody>
          <a:bodyPr/>
          <a:lstStyle/>
          <a:p>
            <a:pPr marL="0" indent="216000" algn="just">
              <a:spcBef>
                <a:spcPts val="0"/>
              </a:spcBef>
              <a:buNone/>
            </a:pPr>
            <a:r>
              <a:rPr lang="ru-RU" sz="1800" dirty="0" smtClean="0">
                <a:effectLst/>
              </a:rPr>
              <a:t>Все </a:t>
            </a:r>
            <a:r>
              <a:rPr lang="ru-RU" sz="1800" dirty="0">
                <a:effectLst/>
              </a:rPr>
              <a:t>это обосновывает необходимость выработки рекомендаций, способствующих формированию и развитию у сотрудников подразделений по обеспечению безопасности лиц, подлежащих государственной защите, соответствующих навыков</a:t>
            </a:r>
            <a:r>
              <a:rPr lang="ru-RU" sz="1800" dirty="0" smtClean="0">
                <a:effectLst/>
              </a:rPr>
              <a:t>.</a:t>
            </a:r>
          </a:p>
          <a:p>
            <a:pPr marL="0" indent="216000" algn="just">
              <a:spcBef>
                <a:spcPts val="0"/>
              </a:spcBef>
              <a:buNone/>
            </a:pPr>
            <a:r>
              <a:rPr lang="ru-RU" sz="1800" dirty="0">
                <a:effectLst/>
              </a:rPr>
              <a:t>Целью работы является оказание методической помощи при совершенствовании деятельности сотрудников подразделений по обеспечению безопасности лиц, подлежащих государственной защите, в ситуациях, связанных с применением огнестрельного оружия (выявление угрозы, принятие решения о применении оружия, тактически и юридически верные действия до и после применения оружия) при осуществлении меры безопасности «личная охрана</a:t>
            </a:r>
            <a:r>
              <a:rPr lang="ru-RU" sz="1800" dirty="0" smtClean="0">
                <a:effectLst/>
              </a:rPr>
              <a:t>».</a:t>
            </a:r>
          </a:p>
          <a:p>
            <a:pPr marL="0" indent="216000" algn="just">
              <a:spcBef>
                <a:spcPts val="0"/>
              </a:spcBef>
              <a:buNone/>
            </a:pPr>
            <a:r>
              <a:rPr lang="ru-RU" sz="1800" dirty="0">
                <a:effectLst/>
              </a:rPr>
              <a:t>Учебно-практическое пособие может быть использовано в практической деятельности подразделений по обеспечению безопасности лиц, подлежащих государственной защите, и в учебном процессе при изучении и преподавании учебных дисциплин «Основы специальной подготовки сотрудников по обеспечению безопасности лиц, подлежащих государственной защите» и «Огневая подготовка».</a:t>
            </a:r>
            <a:r>
              <a:rPr lang="ru-RU" sz="1800" dirty="0" smtClean="0">
                <a:effectLst/>
              </a:rPr>
              <a:t> </a:t>
            </a:r>
            <a:endParaRPr lang="ru-RU" sz="1800" dirty="0" smtClean="0">
              <a:latin typeface="Times New Roman" pitchFamily="18" charset="0"/>
              <a:cs typeface="Times New Roman" pitchFamily="18" charset="0"/>
            </a:endParaRPr>
          </a:p>
        </p:txBody>
      </p:sp>
      <p:sp>
        <p:nvSpPr>
          <p:cNvPr id="4" name="Управляющая кнопка: домой 3">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право 7">
            <a:hlinkClick r:id="rId3" action="ppaction://hlinksldjump"/>
          </p:cNvPr>
          <p:cNvSpPr/>
          <p:nvPr/>
        </p:nvSpPr>
        <p:spPr>
          <a:xfrm>
            <a:off x="6516216" y="6500834"/>
            <a:ext cx="360040" cy="237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право 8">
            <a:hlinkClick r:id="rId4" action="ppaction://hlinksldjump"/>
          </p:cNvPr>
          <p:cNvSpPr/>
          <p:nvPr/>
        </p:nvSpPr>
        <p:spPr>
          <a:xfrm rot="10800000">
            <a:off x="359532" y="6453336"/>
            <a:ext cx="360040" cy="237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57254773"/>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841469"/>
            <a:ext cx="8078298" cy="579419"/>
          </a:xfrm>
        </p:spPr>
        <p:txBody>
          <a:bodyPr/>
          <a:lstStyle/>
          <a:p>
            <a:pPr algn="just"/>
            <a:r>
              <a:rPr lang="ru-RU" sz="32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t/>
            </a:r>
            <a:br>
              <a:rPr lang="ru-RU" sz="32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br>
            <a:r>
              <a:rPr lang="ru-RU" sz="3200" b="1" kern="1200" dirty="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t/>
            </a:r>
            <a:br>
              <a:rPr lang="ru-RU" sz="3200" b="1" kern="1200" dirty="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br>
            <a:r>
              <a:rPr lang="ru-RU" sz="32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t>- </a:t>
            </a:r>
            <a:r>
              <a:rPr lang="ru-RU" sz="2400" b="1" dirty="0">
                <a:hlinkClick r:id="rId2" action="ppaction://hlinkfile"/>
              </a:rPr>
              <a:t>Правовая основа применения огнестрельного оружия в деятельности подразделений по обеспечению безопасности лиц, подлежащих государственной защите</a:t>
            </a:r>
            <a:endParaRPr lang="ru-RU" sz="2400" b="1" kern="1200" dirty="0">
              <a:solidFill>
                <a:schemeClr val="tx1"/>
              </a:solidFill>
              <a:effectLst>
                <a:outerShdw blurRad="38100" dist="38100" dir="2700000" algn="tl">
                  <a:srgbClr val="000000">
                    <a:alpha val="43137"/>
                  </a:srgbClr>
                </a:outerShdw>
              </a:effectLst>
              <a:latin typeface="Arial" charset="0"/>
              <a:ea typeface="+mn-ea"/>
              <a:cs typeface="Arial" charset="0"/>
            </a:endParaRPr>
          </a:p>
        </p:txBody>
      </p:sp>
      <p:sp>
        <p:nvSpPr>
          <p:cNvPr id="3" name="Управляющая кнопка: домой 2">
            <a:hlinkClick r:id="rId3"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683568" y="4005064"/>
            <a:ext cx="6331349" cy="954107"/>
          </a:xfrm>
          <a:prstGeom prst="rect">
            <a:avLst/>
          </a:prstGeom>
          <a:noFill/>
        </p:spPr>
        <p:txBody>
          <a:bodyPr wrap="none" rtlCol="0">
            <a:spAutoFit/>
          </a:bodyPr>
          <a:lstStyle/>
          <a:p>
            <a:endParaRPr lang="ru-RU" sz="3200" b="1" dirty="0" smtClean="0">
              <a:effectLst>
                <a:outerShdw blurRad="38100" dist="38100" dir="2700000" algn="tl">
                  <a:srgbClr val="000000">
                    <a:alpha val="43137"/>
                  </a:srgbClr>
                </a:outerShdw>
              </a:effectLst>
              <a:hlinkClick r:id="rId4" action="ppaction://hlinksldjump"/>
            </a:endParaRPr>
          </a:p>
          <a:p>
            <a:r>
              <a:rPr lang="ru-RU" sz="2400" b="1" dirty="0" smtClean="0">
                <a:effectLst>
                  <a:outerShdw blurRad="38100" dist="38100" dir="2700000" algn="tl">
                    <a:srgbClr val="000000">
                      <a:alpha val="43137"/>
                    </a:srgbClr>
                  </a:outerShdw>
                </a:effectLst>
                <a:hlinkClick r:id="rId4" action="ppaction://hlinksldjump"/>
              </a:rPr>
              <a:t>- Задания для самостоятельной работы</a:t>
            </a:r>
            <a:endParaRPr lang="ru-RU" sz="2400" b="1" dirty="0">
              <a:effectLst>
                <a:outerShdw blurRad="38100" dist="38100" dir="2700000" algn="tl">
                  <a:srgbClr val="000000">
                    <a:alpha val="43137"/>
                  </a:srgbClr>
                </a:outerShdw>
              </a:effectLst>
            </a:endParaRPr>
          </a:p>
        </p:txBody>
      </p:sp>
      <p:sp>
        <p:nvSpPr>
          <p:cNvPr id="7" name="Заголовок 1"/>
          <p:cNvSpPr txBox="1">
            <a:spLocks/>
          </p:cNvSpPr>
          <p:nvPr/>
        </p:nvSpPr>
        <p:spPr bwMode="auto">
          <a:xfrm>
            <a:off x="457200" y="404664"/>
            <a:ext cx="8229600" cy="5794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a:lstStyle>
          <a:p>
            <a:r>
              <a:rPr lang="ru-RU" sz="4800" b="1" dirty="0" smtClean="0">
                <a:solidFill>
                  <a:srgbClr val="FFC000"/>
                </a:solidFill>
              </a:rPr>
              <a:t>Глава 1</a:t>
            </a:r>
            <a:endParaRPr lang="ru-RU" sz="4800" b="1" dirty="0">
              <a:solidFill>
                <a:srgbClr val="FFC000"/>
              </a:solidFill>
            </a:endParaRPr>
          </a:p>
        </p:txBody>
      </p:sp>
    </p:spTree>
    <p:extLst>
      <p:ext uri="{BB962C8B-B14F-4D97-AF65-F5344CB8AC3E}">
        <p14:creationId xmlns:p14="http://schemas.microsoft.com/office/powerpoint/2010/main" val="2701976935"/>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1349"/>
            <a:ext cx="8229600" cy="579419"/>
          </a:xfrm>
        </p:spPr>
        <p:txBody>
          <a:bodyPr/>
          <a:lstStyle/>
          <a:p>
            <a:r>
              <a:rPr lang="ru-RU" sz="2400" b="1" dirty="0">
                <a:solidFill>
                  <a:srgbClr val="FFC000"/>
                </a:solidFill>
              </a:rPr>
              <a:t>Правовая основа применения огнестрельного оружия в деятельности подразделений </a:t>
            </a:r>
            <a:r>
              <a:rPr lang="ru-RU" sz="2400" b="1" dirty="0" smtClean="0">
                <a:solidFill>
                  <a:srgbClr val="FFC000"/>
                </a:solidFill>
              </a:rPr>
              <a:t/>
            </a:r>
            <a:br>
              <a:rPr lang="ru-RU" sz="2400" b="1" dirty="0" smtClean="0">
                <a:solidFill>
                  <a:srgbClr val="FFC000"/>
                </a:solidFill>
              </a:rPr>
            </a:br>
            <a:r>
              <a:rPr lang="ru-RU" sz="2400" b="1" dirty="0" smtClean="0">
                <a:solidFill>
                  <a:srgbClr val="FFC000"/>
                </a:solidFill>
              </a:rPr>
              <a:t>по </a:t>
            </a:r>
            <a:r>
              <a:rPr lang="ru-RU" sz="2400" b="1" dirty="0">
                <a:solidFill>
                  <a:srgbClr val="FFC000"/>
                </a:solidFill>
              </a:rPr>
              <a:t>обеспечению безопасности лиц, </a:t>
            </a:r>
            <a:r>
              <a:rPr lang="ru-RU" sz="2400" b="1" dirty="0" smtClean="0">
                <a:solidFill>
                  <a:srgbClr val="FFC000"/>
                </a:solidFill>
              </a:rPr>
              <a:t/>
            </a:r>
            <a:br>
              <a:rPr lang="ru-RU" sz="2400" b="1" dirty="0" smtClean="0">
                <a:solidFill>
                  <a:srgbClr val="FFC000"/>
                </a:solidFill>
              </a:rPr>
            </a:br>
            <a:r>
              <a:rPr lang="ru-RU" sz="2400" b="1" dirty="0" smtClean="0">
                <a:solidFill>
                  <a:srgbClr val="FFC000"/>
                </a:solidFill>
              </a:rPr>
              <a:t>подлежащих </a:t>
            </a:r>
            <a:r>
              <a:rPr lang="ru-RU" sz="2400" b="1" dirty="0">
                <a:solidFill>
                  <a:srgbClr val="FFC000"/>
                </a:solidFill>
              </a:rPr>
              <a:t>государственной защите</a:t>
            </a:r>
          </a:p>
        </p:txBody>
      </p:sp>
      <p:sp>
        <p:nvSpPr>
          <p:cNvPr id="3" name="Управляющая кнопка: домой 2">
            <a:hlinkClick r:id="rId2"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395536" y="1628800"/>
            <a:ext cx="184731" cy="369332"/>
          </a:xfrm>
          <a:prstGeom prst="rect">
            <a:avLst/>
          </a:prstGeom>
          <a:noFill/>
        </p:spPr>
        <p:txBody>
          <a:bodyPr wrap="none" rtlCol="0">
            <a:spAutoFit/>
          </a:bodyPr>
          <a:lstStyle/>
          <a:p>
            <a:endParaRPr lang="ru-RU" dirty="0"/>
          </a:p>
        </p:txBody>
      </p:sp>
      <p:sp>
        <p:nvSpPr>
          <p:cNvPr id="5" name="TextBox 4"/>
          <p:cNvSpPr txBox="1"/>
          <p:nvPr/>
        </p:nvSpPr>
        <p:spPr>
          <a:xfrm>
            <a:off x="1452538" y="1887215"/>
            <a:ext cx="6143798" cy="830997"/>
          </a:xfrm>
          <a:prstGeom prst="rect">
            <a:avLst/>
          </a:prstGeom>
          <a:noFill/>
        </p:spPr>
        <p:txBody>
          <a:bodyPr wrap="none" rtlCol="0">
            <a:spAutoFit/>
          </a:bodyPr>
          <a:lstStyle/>
          <a:p>
            <a:endParaRPr lang="ru-RU" sz="2400" b="1" dirty="0" smtClean="0">
              <a:effectLst>
                <a:outerShdw blurRad="38100" dist="38100" dir="2700000" algn="tl">
                  <a:srgbClr val="000000">
                    <a:alpha val="43137"/>
                  </a:srgbClr>
                </a:outerShdw>
              </a:effectLst>
            </a:endParaRPr>
          </a:p>
          <a:p>
            <a:r>
              <a:rPr lang="ru-RU" sz="2400" b="1" dirty="0" smtClean="0">
                <a:effectLst>
                  <a:outerShdw blurRad="38100" dist="38100" dir="2700000" algn="tl">
                    <a:srgbClr val="000000">
                      <a:alpha val="43137"/>
                    </a:srgbClr>
                  </a:outerShdw>
                </a:effectLst>
              </a:rPr>
              <a:t>Задания для самостоятельной работы</a:t>
            </a:r>
            <a:endParaRPr lang="ru-RU" sz="2400" b="1" dirty="0">
              <a:effectLst>
                <a:outerShdw blurRad="38100" dist="38100" dir="2700000" algn="tl">
                  <a:srgbClr val="000000">
                    <a:alpha val="43137"/>
                  </a:srgbClr>
                </a:outerShdw>
              </a:effectLst>
            </a:endParaRPr>
          </a:p>
        </p:txBody>
      </p:sp>
      <p:sp>
        <p:nvSpPr>
          <p:cNvPr id="6" name="TextBox 5"/>
          <p:cNvSpPr txBox="1"/>
          <p:nvPr/>
        </p:nvSpPr>
        <p:spPr>
          <a:xfrm>
            <a:off x="624273" y="2835888"/>
            <a:ext cx="8312213" cy="2169825"/>
          </a:xfrm>
          <a:prstGeom prst="rect">
            <a:avLst/>
          </a:prstGeom>
          <a:noFill/>
        </p:spPr>
        <p:txBody>
          <a:bodyPr wrap="square" rtlCol="0">
            <a:spAutoFit/>
          </a:bodyPr>
          <a:lstStyle/>
          <a:p>
            <a:pPr marL="0" lvl="3">
              <a:lnSpc>
                <a:spcPct val="150000"/>
              </a:lnSpc>
            </a:pPr>
            <a:r>
              <a:rPr lang="ru-RU" dirty="0" smtClean="0"/>
              <a:t>1. Выучить основания и порядок применения огнестрельного оружия сотрудниками полиции.</a:t>
            </a:r>
            <a:endParaRPr lang="ru-RU" sz="1100" dirty="0"/>
          </a:p>
          <a:p>
            <a:pPr marL="0" lvl="3">
              <a:lnSpc>
                <a:spcPct val="150000"/>
              </a:lnSpc>
            </a:pPr>
            <a:r>
              <a:rPr lang="ru-RU" dirty="0" smtClean="0"/>
              <a:t>2. Назвать особенности применения оружия сотрудниками подразделений </a:t>
            </a:r>
            <a:r>
              <a:rPr lang="ru-RU" dirty="0" err="1" smtClean="0"/>
              <a:t>госзащиты</a:t>
            </a:r>
            <a:r>
              <a:rPr lang="ru-RU" dirty="0" smtClean="0"/>
              <a:t>.</a:t>
            </a:r>
          </a:p>
          <a:p>
            <a:pPr>
              <a:lnSpc>
                <a:spcPct val="150000"/>
              </a:lnSpc>
            </a:pPr>
            <a:r>
              <a:rPr lang="ru-RU" dirty="0" smtClean="0"/>
              <a:t>3. Знать правовое </a:t>
            </a:r>
            <a:r>
              <a:rPr lang="ru-RU" dirty="0"/>
              <a:t>положение сотрудников </a:t>
            </a:r>
            <a:r>
              <a:rPr lang="ru-RU" dirty="0" smtClean="0"/>
              <a:t>подразделений </a:t>
            </a:r>
            <a:r>
              <a:rPr lang="ru-RU" dirty="0" err="1" smtClean="0"/>
              <a:t>госзащиты</a:t>
            </a:r>
            <a:r>
              <a:rPr lang="ru-RU" dirty="0" smtClean="0"/>
              <a:t>.</a:t>
            </a:r>
            <a:endParaRPr lang="ru-RU" dirty="0"/>
          </a:p>
        </p:txBody>
      </p:sp>
      <p:sp>
        <p:nvSpPr>
          <p:cNvPr id="7" name="TextBox 6"/>
          <p:cNvSpPr txBox="1"/>
          <p:nvPr/>
        </p:nvSpPr>
        <p:spPr>
          <a:xfrm>
            <a:off x="107504" y="6476239"/>
            <a:ext cx="1001108" cy="369332"/>
          </a:xfrm>
          <a:prstGeom prst="rect">
            <a:avLst/>
          </a:prstGeom>
          <a:noFill/>
        </p:spPr>
        <p:txBody>
          <a:bodyPr wrap="none" rtlCol="0">
            <a:spAutoFit/>
          </a:bodyPr>
          <a:lstStyle/>
          <a:p>
            <a:r>
              <a:rPr lang="ru-RU" dirty="0" smtClean="0">
                <a:hlinkClick r:id="rId3" action="ppaction://hlinksldjump"/>
              </a:rPr>
              <a:t>Глава 1</a:t>
            </a:r>
            <a:endParaRPr lang="ru-RU" dirty="0"/>
          </a:p>
        </p:txBody>
      </p:sp>
    </p:spTree>
    <p:extLst>
      <p:ext uri="{BB962C8B-B14F-4D97-AF65-F5344CB8AC3E}">
        <p14:creationId xmlns:p14="http://schemas.microsoft.com/office/powerpoint/2010/main" val="4275360204"/>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841469"/>
            <a:ext cx="8078298" cy="579419"/>
          </a:xfrm>
        </p:spPr>
        <p:txBody>
          <a:bodyPr/>
          <a:lstStyle/>
          <a:p>
            <a:pPr algn="just"/>
            <a:r>
              <a:rPr lang="ru-RU" sz="32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t/>
            </a:r>
            <a:br>
              <a:rPr lang="ru-RU" sz="32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br>
            <a:r>
              <a:rPr lang="ru-RU" sz="2400" b="1" kern="1200" dirty="0" smtClean="0">
                <a:solidFill>
                  <a:schemeClr val="tx1"/>
                </a:solidFill>
                <a:effectLst>
                  <a:outerShdw blurRad="38100" dist="38100" dir="2700000" algn="tl">
                    <a:srgbClr val="000000">
                      <a:alpha val="43137"/>
                    </a:srgbClr>
                  </a:outerShdw>
                </a:effectLst>
                <a:latin typeface="Arial" charset="0"/>
                <a:ea typeface="+mn-ea"/>
                <a:cs typeface="Arial" charset="0"/>
                <a:hlinkClick r:id="rId2" action="ppaction://hlinkfile"/>
              </a:rPr>
              <a:t>- </a:t>
            </a:r>
            <a:r>
              <a:rPr lang="ru-RU" sz="2400" dirty="0">
                <a:effectLst/>
                <a:hlinkClick r:id="rId2" action="ppaction://hlinkfile"/>
              </a:rPr>
              <a:t>Рекомендации по выявлению </a:t>
            </a:r>
            <a:r>
              <a:rPr lang="ru-RU" sz="2400" dirty="0" err="1">
                <a:effectLst/>
                <a:hlinkClick r:id="rId2" action="ppaction://hlinkfile"/>
              </a:rPr>
              <a:t>угрозоносителей</a:t>
            </a:r>
            <a:r>
              <a:rPr lang="ru-RU" sz="2400" dirty="0">
                <a:effectLst/>
                <a:hlinkClick r:id="rId2" action="ppaction://hlinkfile"/>
              </a:rPr>
              <a:t>, оценке опасности нападения и принятию решения </a:t>
            </a:r>
            <a:r>
              <a:rPr lang="ru-RU" sz="2400" dirty="0" smtClean="0">
                <a:effectLst/>
                <a:hlinkClick r:id="rId2" action="ppaction://hlinkfile"/>
              </a:rPr>
              <a:t/>
            </a:r>
            <a:br>
              <a:rPr lang="ru-RU" sz="2400" dirty="0" smtClean="0">
                <a:effectLst/>
                <a:hlinkClick r:id="rId2" action="ppaction://hlinkfile"/>
              </a:rPr>
            </a:br>
            <a:r>
              <a:rPr lang="ru-RU" sz="2400" dirty="0" smtClean="0">
                <a:effectLst/>
                <a:hlinkClick r:id="rId2" action="ppaction://hlinkfile"/>
              </a:rPr>
              <a:t>на </a:t>
            </a:r>
            <a:r>
              <a:rPr lang="ru-RU" sz="2400" dirty="0">
                <a:effectLst/>
                <a:hlinkClick r:id="rId2" action="ppaction://hlinkfile"/>
              </a:rPr>
              <a:t>применение огнестрельного оружия</a:t>
            </a:r>
            <a:r>
              <a:rPr lang="ru-RU" sz="2400" dirty="0">
                <a:hlinkClick r:id="rId2" action="ppaction://hlinkfile"/>
              </a:rPr>
              <a:t> </a:t>
            </a:r>
            <a:endParaRPr lang="ru-RU" sz="2400" b="1" kern="1200" dirty="0">
              <a:solidFill>
                <a:schemeClr val="tx1"/>
              </a:solidFill>
              <a:effectLst>
                <a:outerShdw blurRad="38100" dist="38100" dir="2700000" algn="tl">
                  <a:srgbClr val="000000">
                    <a:alpha val="43137"/>
                  </a:srgbClr>
                </a:outerShdw>
              </a:effectLst>
              <a:latin typeface="Arial" charset="0"/>
              <a:ea typeface="+mn-ea"/>
              <a:cs typeface="Arial" charset="0"/>
            </a:endParaRPr>
          </a:p>
        </p:txBody>
      </p:sp>
      <p:sp>
        <p:nvSpPr>
          <p:cNvPr id="3" name="Управляющая кнопка: домой 2">
            <a:hlinkClick r:id="rId3" action="ppaction://hlinksldjump" highlightClick="1"/>
          </p:cNvPr>
          <p:cNvSpPr/>
          <p:nvPr/>
        </p:nvSpPr>
        <p:spPr>
          <a:xfrm>
            <a:off x="8643966" y="6500834"/>
            <a:ext cx="500034" cy="357166"/>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685268" y="3645024"/>
            <a:ext cx="2652714" cy="461665"/>
          </a:xfrm>
          <a:prstGeom prst="rect">
            <a:avLst/>
          </a:prstGeom>
          <a:noFill/>
        </p:spPr>
        <p:txBody>
          <a:bodyPr wrap="none" rtlCol="0">
            <a:spAutoFit/>
          </a:bodyPr>
          <a:lstStyle/>
          <a:p>
            <a:r>
              <a:rPr lang="ru-RU" sz="2400" dirty="0" smtClean="0">
                <a:effectLst>
                  <a:outerShdw blurRad="38100" dist="38100" dir="2700000" algn="tl">
                    <a:srgbClr val="000000">
                      <a:alpha val="43137"/>
                    </a:srgbClr>
                  </a:outerShdw>
                </a:effectLst>
                <a:hlinkClick r:id="rId4" action="ppaction://hlinksldjump"/>
              </a:rPr>
              <a:t>- Видео по главе </a:t>
            </a:r>
            <a:endParaRPr lang="ru-RU" sz="2400" dirty="0">
              <a:effectLst>
                <a:outerShdw blurRad="38100" dist="38100" dir="2700000" algn="tl">
                  <a:srgbClr val="000000">
                    <a:alpha val="43137"/>
                  </a:srgbClr>
                </a:outerShdw>
              </a:effectLst>
            </a:endParaRPr>
          </a:p>
        </p:txBody>
      </p:sp>
      <p:sp>
        <p:nvSpPr>
          <p:cNvPr id="6" name="TextBox 5"/>
          <p:cNvSpPr txBox="1"/>
          <p:nvPr/>
        </p:nvSpPr>
        <p:spPr>
          <a:xfrm>
            <a:off x="662358" y="5000109"/>
            <a:ext cx="5905976" cy="461665"/>
          </a:xfrm>
          <a:prstGeom prst="rect">
            <a:avLst/>
          </a:prstGeom>
          <a:noFill/>
        </p:spPr>
        <p:txBody>
          <a:bodyPr wrap="none" rtlCol="0">
            <a:spAutoFit/>
          </a:bodyPr>
          <a:lstStyle/>
          <a:p>
            <a:r>
              <a:rPr lang="ru-RU" sz="2400" dirty="0">
                <a:effectLst>
                  <a:outerShdw blurRad="38100" dist="38100" dir="2700000" algn="tl">
                    <a:srgbClr val="000000">
                      <a:alpha val="43137"/>
                    </a:srgbClr>
                  </a:outerShdw>
                </a:effectLst>
                <a:hlinkClick r:id="rId5" action="ppaction://hlinksldjump"/>
              </a:rPr>
              <a:t>-</a:t>
            </a:r>
            <a:r>
              <a:rPr lang="ru-RU" sz="2400" dirty="0" smtClean="0">
                <a:effectLst>
                  <a:outerShdw blurRad="38100" dist="38100" dir="2700000" algn="tl">
                    <a:srgbClr val="000000">
                      <a:alpha val="43137"/>
                    </a:srgbClr>
                  </a:outerShdw>
                </a:effectLst>
                <a:hlinkClick r:id="rId5" action="ppaction://hlinksldjump"/>
              </a:rPr>
              <a:t> Задания для самостоятельной работы</a:t>
            </a:r>
            <a:endParaRPr lang="ru-RU" sz="2400" dirty="0">
              <a:effectLst>
                <a:outerShdw blurRad="38100" dist="38100" dir="2700000" algn="tl">
                  <a:srgbClr val="000000">
                    <a:alpha val="43137"/>
                  </a:srgbClr>
                </a:outerShdw>
              </a:effectLst>
            </a:endParaRPr>
          </a:p>
        </p:txBody>
      </p:sp>
      <p:sp>
        <p:nvSpPr>
          <p:cNvPr id="7" name="Заголовок 1"/>
          <p:cNvSpPr txBox="1">
            <a:spLocks/>
          </p:cNvSpPr>
          <p:nvPr/>
        </p:nvSpPr>
        <p:spPr bwMode="auto">
          <a:xfrm>
            <a:off x="457200" y="404664"/>
            <a:ext cx="8229600" cy="5794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a:lstStyle>
          <a:p>
            <a:r>
              <a:rPr lang="ru-RU" sz="4800" b="1" dirty="0" smtClean="0">
                <a:solidFill>
                  <a:srgbClr val="FFC000"/>
                </a:solidFill>
              </a:rPr>
              <a:t>Глава 2</a:t>
            </a:r>
            <a:endParaRPr lang="ru-RU" sz="4800" b="1" dirty="0">
              <a:solidFill>
                <a:srgbClr val="FFC000"/>
              </a:solidFill>
            </a:endParaRPr>
          </a:p>
        </p:txBody>
      </p:sp>
    </p:spTree>
    <p:extLst>
      <p:ext uri="{BB962C8B-B14F-4D97-AF65-F5344CB8AC3E}">
        <p14:creationId xmlns:p14="http://schemas.microsoft.com/office/powerpoint/2010/main" val="3333599349"/>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Лучи">
  <a:themeElements>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Лучи">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Лучи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Лучи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Лучи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Лучи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Лучи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Лучи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Лучи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Лучи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Beam</Template>
  <TotalTime>3704</TotalTime>
  <Words>2885</Words>
  <Application>Microsoft Office PowerPoint</Application>
  <PresentationFormat>Экран (4:3)</PresentationFormat>
  <Paragraphs>392</Paragraphs>
  <Slides>45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45</vt:i4>
      </vt:variant>
    </vt:vector>
  </HeadingPairs>
  <TitlesOfParts>
    <vt:vector size="51" baseType="lpstr">
      <vt:lpstr>Arial</vt:lpstr>
      <vt:lpstr>Calibri</vt:lpstr>
      <vt:lpstr>Symbol</vt:lpstr>
      <vt:lpstr>Times New Roman</vt:lpstr>
      <vt:lpstr>Wingdings</vt:lpstr>
      <vt:lpstr>Лучи</vt:lpstr>
      <vt:lpstr>Учебно-практическое пособие (мультимедийное)</vt:lpstr>
      <vt:lpstr>         Настоящее учебно-практическое пособие разработано в целях совершенствования деятельности сотрудников подразделений по обеспечению безопасности лиц, подлежащих государственной защите в ситуациях, связанных с применением огнестрельного оружия при осуществлении меры безопасности «личная охрана».                                                   Рекомендовано для обучающихся образовательных организаций МВД России, сотрудников подразделений по обеспечению безопасности лиц, подлежащих государственной защите, МВД России.  </vt:lpstr>
      <vt:lpstr>Презентация PowerPoint</vt:lpstr>
      <vt:lpstr>ОГЛАВЛЕНИЕ</vt:lpstr>
      <vt:lpstr>Введение </vt:lpstr>
      <vt:lpstr>Презентация PowerPoint</vt:lpstr>
      <vt:lpstr>  - Правовая основа применения огнестрельного оружия в деятельности подразделений по обеспечению безопасности лиц, подлежащих государственной защите</vt:lpstr>
      <vt:lpstr>Правовая основа применения огнестрельного оружия в деятельности подразделений  по обеспечению безопасности лиц,  подлежащих государственной защите</vt:lpstr>
      <vt:lpstr> - Рекомендации по выявлению угрозоносителей, оценке опасности нападения и принятию решения  на применение огнестрельного оружия </vt:lpstr>
      <vt:lpstr>Презентация PowerPoint</vt:lpstr>
      <vt:lpstr>Рекомендации по выявлению угрозоносителей, оценке опасности нападения и принятию решения на применение огнестрельного оружия</vt:lpstr>
      <vt:lpstr>  - Порядок применения огнестрельного оружия при реализации меры безопасности «личная охрана»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Порядок применения огнестрельного оружия  при реализации меры безопасности  «личная охрана»</vt:lpstr>
      <vt:lpstr>  - Алгоритм действий сотрудников подразделений  по обеспечению безопасности лиц, подлежащих государственной защите, после применения огнестрельного оружия</vt:lpstr>
      <vt:lpstr>Презентация PowerPoint</vt:lpstr>
      <vt:lpstr>Презентация PowerPoint</vt:lpstr>
      <vt:lpstr>Презентация PowerPoint</vt:lpstr>
      <vt:lpstr>Презентация PowerPoint</vt:lpstr>
      <vt:lpstr>Алгоритм действий сотрудников подразделений  по обеспечению безопасности лиц,  подлежащих государственной защите,  после применения огнестрельного оружия</vt:lpstr>
      <vt:lpstr>Заключение</vt:lpstr>
      <vt:lpstr>Презентация PowerPoint</vt:lpstr>
      <vt:lpstr>СПИСОК ИСПОЛЬЗОВАННЫХ ИСТОЧНИКОВ</vt:lpstr>
      <vt:lpstr>СПИСОК ИСПОЛЬЗОВАННЫХ ИСТОЧНИКОВ</vt:lpstr>
      <vt:lpstr>СПИСОК ИСПОЛЬЗОВАННЫХ ИСТОЧНИКОВ</vt:lpstr>
      <vt:lpstr>СПИСОК ИСПОЛЬЗОВАННЫХ ИСТОЧНИКОВ</vt:lpstr>
      <vt:lpstr>СПИСОК ИСПОЛЬЗОВАННЫХ ИСТОЧНИКОВ</vt:lpstr>
      <vt:lpstr>СПИСОК ИСПОЛЬЗОВАННЫХ ИСТОЧНИКОВ</vt:lpstr>
      <vt:lpstr>ПРИЛОЖЕНИЯ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ТЕМА 5</dc:title>
  <dc:creator>Анна Шепарнева</dc:creator>
  <cp:lastModifiedBy>Алсу Филхатовна Чиняева</cp:lastModifiedBy>
  <cp:revision>240</cp:revision>
  <dcterms:created xsi:type="dcterms:W3CDTF">2011-10-28T17:09:44Z</dcterms:created>
  <dcterms:modified xsi:type="dcterms:W3CDTF">2023-03-21T06:09:31Z</dcterms:modified>
</cp:coreProperties>
</file>